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60" r:id="rId5"/>
    <p:sldId id="269" r:id="rId6"/>
    <p:sldId id="271" r:id="rId7"/>
    <p:sldId id="268" r:id="rId8"/>
    <p:sldId id="258" r:id="rId9"/>
    <p:sldId id="259" r:id="rId10"/>
    <p:sldId id="270" r:id="rId11"/>
    <p:sldId id="262" r:id="rId12"/>
    <p:sldId id="276" r:id="rId13"/>
    <p:sldId id="273" r:id="rId14"/>
    <p:sldId id="274" r:id="rId15"/>
    <p:sldId id="267" r:id="rId16"/>
    <p:sldId id="264" r:id="rId17"/>
    <p:sldId id="266" r:id="rId18"/>
    <p:sldId id="263"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7" d="100"/>
          <a:sy n="107" d="100"/>
        </p:scale>
        <p:origin x="6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A477A-86D5-9858-2B9D-65743190836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229E8E5-163B-1F42-18E5-2EE71E2DD6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54CE8C8-4A6A-5F25-0260-FBE7FB5E9137}"/>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2CB64B9D-9F1E-BD63-E6D6-9C5ED0EA45A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A4EBA0-098A-F799-8E76-0270C8FC88A7}"/>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189534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D74EE-E6EB-1163-B431-297B9A4D6C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9B126A-C7BE-F96E-B1B6-9E3B52334C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985483-B18B-8B2B-F19D-6B3509A1B412}"/>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7AD9C47B-B2FE-CA13-0241-2AD06CC4577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2A94702-6531-B079-B0EE-3DE7101ADF3A}"/>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3707469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D113FF-E46C-ED66-0CB8-431274B2C3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BC09DB-A5FC-C744-3D6A-05BE56B9A01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892404-0315-3FA7-0EC1-33BB67876023}"/>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CADC188D-6902-3925-9600-89E848674B6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C02EB1B-504B-4012-CF46-EDE4987B874D}"/>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3820859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470D7-2E95-189A-812E-6281D61EE9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91D5317-D753-0304-4071-6617FD0884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8C2833-C3ED-8A67-63F7-668A50B0AFE5}"/>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9BE52BDB-B89C-7AE4-F38E-B79AEB48160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EF1335D-D56D-97F7-8092-FE5C03B8630F}"/>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1982744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B091B-02B4-C330-91ED-E936434628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03F2525-DD2E-DE2F-0715-CAF546D031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C7F286-E4CC-1192-CDCD-F9B8880BEBFC}"/>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59FB2D6F-0028-B4DB-1F14-B2B58BDE121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5A57C97-5DC7-49E7-8354-B1887AE6CD7A}"/>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1491613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01113-2A33-F5E0-7047-7BB4E6FAF5D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048073-5FDC-9B12-48E7-55274B0B1F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81127C7-73C2-BCC0-420E-1C3A3B72BE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A4BD102-955F-6E51-6E89-403AEFD4BA89}"/>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6" name="Footer Placeholder 5">
            <a:extLst>
              <a:ext uri="{FF2B5EF4-FFF2-40B4-BE49-F238E27FC236}">
                <a16:creationId xmlns:a16="http://schemas.microsoft.com/office/drawing/2014/main" id="{57E9F0D3-8B58-DF19-318F-1A7DF104D01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1E7476A-FE62-9D71-C5E3-82A6E25DF444}"/>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121366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E1A56-1E82-3EAF-F714-AD995B7235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0FDF23-10EC-2AF1-34A6-59A64E0107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31BB27-552C-1B31-712A-F34CFF67DC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46FC5AC-572A-E510-F13A-6DB51889D8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F43584-1D87-0EBC-75CD-779185D274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E3C4AC-D845-BE8D-8FB7-1E0D6F72E529}"/>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8" name="Footer Placeholder 7">
            <a:extLst>
              <a:ext uri="{FF2B5EF4-FFF2-40B4-BE49-F238E27FC236}">
                <a16:creationId xmlns:a16="http://schemas.microsoft.com/office/drawing/2014/main" id="{17BE3BB5-138F-ACD4-2BB8-9749FA986EF7}"/>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DB82D511-E382-478C-65D8-6C7466AAB0F8}"/>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1280446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5994-71B1-49BC-CD66-3479F4789D0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0A3F022-74BF-CF00-9956-45FE036A1D18}"/>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4" name="Footer Placeholder 3">
            <a:extLst>
              <a:ext uri="{FF2B5EF4-FFF2-40B4-BE49-F238E27FC236}">
                <a16:creationId xmlns:a16="http://schemas.microsoft.com/office/drawing/2014/main" id="{6A59DE06-3A8D-9E47-FBA8-71BD02E218F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15A6CD0B-D58B-FB83-426C-EABF417FE6E1}"/>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4259162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56392E-471E-873A-4968-2B089E2401F4}"/>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3" name="Footer Placeholder 2">
            <a:extLst>
              <a:ext uri="{FF2B5EF4-FFF2-40B4-BE49-F238E27FC236}">
                <a16:creationId xmlns:a16="http://schemas.microsoft.com/office/drawing/2014/main" id="{3E2A2041-E48E-3BB9-0C08-8185FCE3331A}"/>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2509BD7E-D907-6622-0819-2AE836067D98}"/>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2715419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66E2C-AE25-F39D-02EF-921AF66237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C5ABAD4-579B-1B12-804E-17FAB441D0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5E8780-0836-C9C5-D2B3-62B0DCD8EA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C4E0BB-A3DA-DB96-9B41-4555508A1564}"/>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6" name="Footer Placeholder 5">
            <a:extLst>
              <a:ext uri="{FF2B5EF4-FFF2-40B4-BE49-F238E27FC236}">
                <a16:creationId xmlns:a16="http://schemas.microsoft.com/office/drawing/2014/main" id="{F0F33D63-52BA-156C-A991-D2E04C0B0DE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CDCAAA8-360E-0FD6-EEAA-7C39DCD2B87F}"/>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2124544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00A8D-442F-6B20-A315-F3094D74C5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11C67C-50E2-0D4E-8783-8B5FB45FF1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B5E72183-FE9D-6B4E-EC55-64BE331E91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3FEBD5-8AD4-DCE1-44ED-E0236A6EDF84}"/>
              </a:ext>
            </a:extLst>
          </p:cNvPr>
          <p:cNvSpPr>
            <a:spLocks noGrp="1"/>
          </p:cNvSpPr>
          <p:nvPr>
            <p:ph type="dt" sz="half" idx="10"/>
          </p:nvPr>
        </p:nvSpPr>
        <p:spPr/>
        <p:txBody>
          <a:bodyPr/>
          <a:lstStyle/>
          <a:p>
            <a:fld id="{EB3D9A4C-8B50-47E8-81BC-810AC0C4CC60}" type="datetimeFigureOut">
              <a:rPr lang="en-GB" smtClean="0"/>
              <a:t>19/03/2025</a:t>
            </a:fld>
            <a:endParaRPr lang="en-GB" dirty="0"/>
          </a:p>
        </p:txBody>
      </p:sp>
      <p:sp>
        <p:nvSpPr>
          <p:cNvPr id="6" name="Footer Placeholder 5">
            <a:extLst>
              <a:ext uri="{FF2B5EF4-FFF2-40B4-BE49-F238E27FC236}">
                <a16:creationId xmlns:a16="http://schemas.microsoft.com/office/drawing/2014/main" id="{C6A3DEEF-5E5D-E059-9F95-9D3AB19DCB8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D5C2E0E-C13B-BE8B-33D0-95F1214BB37F}"/>
              </a:ext>
            </a:extLst>
          </p:cNvPr>
          <p:cNvSpPr>
            <a:spLocks noGrp="1"/>
          </p:cNvSpPr>
          <p:nvPr>
            <p:ph type="sldNum" sz="quarter" idx="12"/>
          </p:nvPr>
        </p:nvSpPr>
        <p:spPr/>
        <p:txBody>
          <a:bodyPr/>
          <a:lstStyle/>
          <a:p>
            <a:fld id="{A98A55A1-E36D-4694-A12B-3D7D2BC4B112}" type="slidenum">
              <a:rPr lang="en-GB" smtClean="0"/>
              <a:t>‹#›</a:t>
            </a:fld>
            <a:endParaRPr lang="en-GB" dirty="0"/>
          </a:p>
        </p:txBody>
      </p:sp>
    </p:spTree>
    <p:extLst>
      <p:ext uri="{BB962C8B-B14F-4D97-AF65-F5344CB8AC3E}">
        <p14:creationId xmlns:p14="http://schemas.microsoft.com/office/powerpoint/2010/main" val="63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6000"/>
            <a:lum/>
          </a:blip>
          <a:srcRect/>
          <a:stretch>
            <a:fillRect l="17000" t="-19000" r="-17000" b="-6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76AB7D-B56E-6A8F-67FB-E8D6F129A5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160F070-FE83-554A-7BD7-5006D8DBB2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2C9A10-F373-6C5E-4DCE-8C4BF28DAF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D9A4C-8B50-47E8-81BC-810AC0C4CC60}" type="datetimeFigureOut">
              <a:rPr lang="en-GB" smtClean="0"/>
              <a:t>19/03/2025</a:t>
            </a:fld>
            <a:endParaRPr lang="en-GB" dirty="0"/>
          </a:p>
        </p:txBody>
      </p:sp>
      <p:sp>
        <p:nvSpPr>
          <p:cNvPr id="5" name="Footer Placeholder 4">
            <a:extLst>
              <a:ext uri="{FF2B5EF4-FFF2-40B4-BE49-F238E27FC236}">
                <a16:creationId xmlns:a16="http://schemas.microsoft.com/office/drawing/2014/main" id="{6239170B-E5E5-AE8F-BC74-867994A7B2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A47C2DF-883B-8CBA-1F7A-BA1329E48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8A55A1-E36D-4694-A12B-3D7D2BC4B112}" type="slidenum">
              <a:rPr lang="en-GB" smtClean="0"/>
              <a:t>‹#›</a:t>
            </a:fld>
            <a:endParaRPr lang="en-GB" dirty="0"/>
          </a:p>
        </p:txBody>
      </p:sp>
    </p:spTree>
    <p:extLst>
      <p:ext uri="{BB962C8B-B14F-4D97-AF65-F5344CB8AC3E}">
        <p14:creationId xmlns:p14="http://schemas.microsoft.com/office/powerpoint/2010/main" val="1686525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healthy-weight-growth/physical-activity/index.html" TargetMode="External"/><Relationship Id="rId2" Type="http://schemas.openxmlformats.org/officeDocument/2006/relationships/hyperlink" Target="https://www.shu.ac.uk/centre-regional-economic-social-research/projects/all-projects/national-evaluation-of-the-preventing-and-tackling-mental-ill-health-green-social-prescribin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horatiosgarden.org.uk/what-we-do/" TargetMode="External"/><Relationship Id="rId2" Type="http://schemas.openxmlformats.org/officeDocument/2006/relationships/hyperlink" Target="https://psyk-info.regionsyddanmark.dk/dwn109161.pdf" TargetMode="External"/><Relationship Id="rId1" Type="http://schemas.openxmlformats.org/officeDocument/2006/relationships/slideLayout" Target="../slideLayouts/slideLayout2.xml"/><Relationship Id="rId5" Type="http://schemas.openxmlformats.org/officeDocument/2006/relationships/hyperlink" Target="https://www.wildlifetrusts.org/sites/default/files/2023-07/23JUN_Health_Report_FINAL%20%281%29.pdf" TargetMode="External"/><Relationship Id="rId4" Type="http://schemas.openxmlformats.org/officeDocument/2006/relationships/hyperlink" Target="https://www.shu.ac.uk/centre-regional-economic-social-research/projects/all-projects/national-evaluation-of-the-preventing-and-tackling-mental-ill-health-green-social-prescrib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1FAEC-5F07-F48C-A74C-AB6BBAE797EE}"/>
              </a:ext>
            </a:extLst>
          </p:cNvPr>
          <p:cNvSpPr>
            <a:spLocks noGrp="1"/>
          </p:cNvSpPr>
          <p:nvPr>
            <p:ph type="ctrTitle"/>
          </p:nvPr>
        </p:nvSpPr>
        <p:spPr/>
        <p:txBody>
          <a:bodyPr/>
          <a:lstStyle/>
          <a:p>
            <a:r>
              <a:rPr lang="en-GB" dirty="0"/>
              <a:t>Why Social and Therapeutic Horticulture?</a:t>
            </a:r>
          </a:p>
        </p:txBody>
      </p:sp>
      <p:sp>
        <p:nvSpPr>
          <p:cNvPr id="3" name="Subtitle 2">
            <a:extLst>
              <a:ext uri="{FF2B5EF4-FFF2-40B4-BE49-F238E27FC236}">
                <a16:creationId xmlns:a16="http://schemas.microsoft.com/office/drawing/2014/main" id="{48C6FA4B-2AE3-B770-33B5-E8BC9F1EAC62}"/>
              </a:ext>
            </a:extLst>
          </p:cNvPr>
          <p:cNvSpPr>
            <a:spLocks noGrp="1"/>
          </p:cNvSpPr>
          <p:nvPr>
            <p:ph type="subTitle" idx="1"/>
          </p:nvPr>
        </p:nvSpPr>
        <p:spPr/>
        <p:txBody>
          <a:bodyPr>
            <a:normAutofit fontScale="55000" lnSpcReduction="20000"/>
          </a:bodyPr>
          <a:lstStyle/>
          <a:p>
            <a:endParaRPr lang="en-GB" sz="3600" dirty="0"/>
          </a:p>
          <a:p>
            <a:r>
              <a:rPr lang="en-GB" sz="3600"/>
              <a:t>Richard Claxton</a:t>
            </a:r>
          </a:p>
          <a:p>
            <a:r>
              <a:rPr lang="en-GB" sz="3600"/>
              <a:t>Gardening4Health</a:t>
            </a:r>
            <a:endParaRPr lang="en-GB" sz="3600" dirty="0"/>
          </a:p>
          <a:p>
            <a:endParaRPr lang="en-GB" sz="3600" dirty="0"/>
          </a:p>
          <a:p>
            <a:r>
              <a:rPr lang="en-GB" sz="2800" dirty="0"/>
              <a:t>November 2024</a:t>
            </a:r>
          </a:p>
        </p:txBody>
      </p:sp>
    </p:spTree>
    <p:extLst>
      <p:ext uri="{BB962C8B-B14F-4D97-AF65-F5344CB8AC3E}">
        <p14:creationId xmlns:p14="http://schemas.microsoft.com/office/powerpoint/2010/main" val="2205272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262FD-A92F-29D9-5266-68F7ECA5472E}"/>
              </a:ext>
            </a:extLst>
          </p:cNvPr>
          <p:cNvSpPr>
            <a:spLocks noGrp="1"/>
          </p:cNvSpPr>
          <p:nvPr>
            <p:ph type="title"/>
          </p:nvPr>
        </p:nvSpPr>
        <p:spPr/>
        <p:txBody>
          <a:bodyPr>
            <a:normAutofit/>
          </a:bodyPr>
          <a:lstStyle/>
          <a:p>
            <a:r>
              <a:rPr lang="en-US" sz="2800" b="1" dirty="0"/>
              <a:t>Then there are the “side effects”: </a:t>
            </a:r>
            <a:endParaRPr lang="en-GB" sz="2800" b="1" dirty="0"/>
          </a:p>
        </p:txBody>
      </p:sp>
      <p:sp>
        <p:nvSpPr>
          <p:cNvPr id="3" name="Content Placeholder 2">
            <a:extLst>
              <a:ext uri="{FF2B5EF4-FFF2-40B4-BE49-F238E27FC236}">
                <a16:creationId xmlns:a16="http://schemas.microsoft.com/office/drawing/2014/main" id="{39BD1B59-188F-C982-0CAD-44598BEAA8D9}"/>
              </a:ext>
            </a:extLst>
          </p:cNvPr>
          <p:cNvSpPr>
            <a:spLocks noGrp="1"/>
          </p:cNvSpPr>
          <p:nvPr>
            <p:ph idx="1"/>
          </p:nvPr>
        </p:nvSpPr>
        <p:spPr/>
        <p:txBody>
          <a:bodyPr>
            <a:normAutofit fontScale="92500" lnSpcReduction="20000"/>
          </a:bodyPr>
          <a:lstStyle/>
          <a:p>
            <a:pPr>
              <a:lnSpc>
                <a:spcPct val="110000"/>
              </a:lnSpc>
            </a:pPr>
            <a:r>
              <a:rPr lang="en-US" sz="2200" dirty="0"/>
              <a:t>Therapeutic Horticulture gives spin-off benefits to its recipients in all the preventative ways already mentioned. This is a positive impact for both physical and mental health and well-being.</a:t>
            </a:r>
          </a:p>
          <a:p>
            <a:pPr>
              <a:lnSpc>
                <a:spcPct val="110000"/>
              </a:lnSpc>
            </a:pPr>
            <a:r>
              <a:rPr lang="en-US" sz="2200" dirty="0"/>
              <a:t>Any volunteers who are helping to support the therapists are likely to benefit from this in the same way.</a:t>
            </a:r>
          </a:p>
          <a:p>
            <a:pPr>
              <a:lnSpc>
                <a:spcPct val="110000"/>
              </a:lnSpc>
            </a:pPr>
            <a:r>
              <a:rPr lang="en-US" sz="2200" dirty="0"/>
              <a:t>Gardening in community gardens enhances social connections, especially for those who are lonely and isolated. </a:t>
            </a:r>
          </a:p>
          <a:p>
            <a:pPr>
              <a:lnSpc>
                <a:spcPct val="110000"/>
              </a:lnSpc>
            </a:pPr>
            <a:r>
              <a:rPr lang="en-US" sz="2200" dirty="0"/>
              <a:t>Gardens can really improve the biodiversity and ecological health of a locality, especially in urban neighbourhoods. </a:t>
            </a:r>
          </a:p>
          <a:p>
            <a:pPr>
              <a:lnSpc>
                <a:spcPct val="110000"/>
              </a:lnSpc>
            </a:pPr>
            <a:r>
              <a:rPr lang="en-US" sz="2200" dirty="0"/>
              <a:t>And growing your own, taking it home, learning to cook healthy and nutritious meals can be a turning-point in reversing the current epidemic of lifestyle-related health-harm.</a:t>
            </a:r>
          </a:p>
          <a:p>
            <a:pPr>
              <a:lnSpc>
                <a:spcPct val="110000"/>
              </a:lnSpc>
            </a:pPr>
            <a:r>
              <a:rPr lang="en-US" sz="2200" dirty="0"/>
              <a:t>Moreover, localizing food production mitigates the environmental costs of the food production industry in general, and food transport in particular. </a:t>
            </a:r>
          </a:p>
          <a:p>
            <a:pPr>
              <a:lnSpc>
                <a:spcPct val="110000"/>
              </a:lnSpc>
            </a:pPr>
            <a:endParaRPr lang="en-US" sz="2200" dirty="0"/>
          </a:p>
          <a:p>
            <a:endParaRPr lang="en-GB" dirty="0"/>
          </a:p>
        </p:txBody>
      </p:sp>
    </p:spTree>
    <p:extLst>
      <p:ext uri="{BB962C8B-B14F-4D97-AF65-F5344CB8AC3E}">
        <p14:creationId xmlns:p14="http://schemas.microsoft.com/office/powerpoint/2010/main" val="1079938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42E34-903F-264B-0452-857A3A147AC0}"/>
              </a:ext>
            </a:extLst>
          </p:cNvPr>
          <p:cNvSpPr>
            <a:spLocks noGrp="1"/>
          </p:cNvSpPr>
          <p:nvPr>
            <p:ph type="title"/>
          </p:nvPr>
        </p:nvSpPr>
        <p:spPr>
          <a:xfrm>
            <a:off x="561975" y="309562"/>
            <a:ext cx="10515600" cy="1325563"/>
          </a:xfrm>
        </p:spPr>
        <p:txBody>
          <a:bodyPr>
            <a:normAutofit/>
          </a:bodyPr>
          <a:lstStyle/>
          <a:p>
            <a:r>
              <a:rPr lang="en-GB" sz="2800" b="1" dirty="0"/>
              <a:t>…and the Economic arguments:</a:t>
            </a:r>
          </a:p>
        </p:txBody>
      </p:sp>
      <p:sp>
        <p:nvSpPr>
          <p:cNvPr id="3" name="Content Placeholder 2">
            <a:extLst>
              <a:ext uri="{FF2B5EF4-FFF2-40B4-BE49-F238E27FC236}">
                <a16:creationId xmlns:a16="http://schemas.microsoft.com/office/drawing/2014/main" id="{38E238CB-4A28-8EB7-17F5-6EBB5D408B98}"/>
              </a:ext>
            </a:extLst>
          </p:cNvPr>
          <p:cNvSpPr>
            <a:spLocks noGrp="1"/>
          </p:cNvSpPr>
          <p:nvPr>
            <p:ph idx="1"/>
          </p:nvPr>
        </p:nvSpPr>
        <p:spPr>
          <a:xfrm>
            <a:off x="838200" y="1253331"/>
            <a:ext cx="10515600" cy="4351338"/>
          </a:xfrm>
        </p:spPr>
        <p:txBody>
          <a:bodyPr>
            <a:noAutofit/>
          </a:bodyPr>
          <a:lstStyle/>
          <a:p>
            <a:pPr>
              <a:lnSpc>
                <a:spcPct val="100000"/>
              </a:lnSpc>
            </a:pPr>
            <a:endParaRPr lang="en-US" sz="2200" dirty="0">
              <a:solidFill>
                <a:srgbClr val="283228"/>
              </a:solidFill>
            </a:endParaRPr>
          </a:p>
          <a:p>
            <a:pPr>
              <a:lnSpc>
                <a:spcPct val="100000"/>
              </a:lnSpc>
            </a:pPr>
            <a:r>
              <a:rPr lang="en-US" sz="2200" dirty="0">
                <a:solidFill>
                  <a:srgbClr val="283228"/>
                </a:solidFill>
              </a:rPr>
              <a:t>The financial cost of mental illness is at least £41.8 billion annually (in England alone), but the broader social/economic losses could represent as much as £77bn. A MIND Nature-based intervention programme to 12,000 people resulted in savings (through reduced NHS and benefits spend, with increased tax contributions) of £7,082 per participant </a:t>
            </a:r>
            <a:r>
              <a:rPr lang="en-US" sz="1400" dirty="0">
                <a:solidFill>
                  <a:srgbClr val="283228"/>
                </a:solidFill>
              </a:rPr>
              <a:t>[32]</a:t>
            </a:r>
            <a:r>
              <a:rPr lang="en-US" sz="2200" dirty="0">
                <a:solidFill>
                  <a:srgbClr val="283228"/>
                </a:solidFill>
              </a:rPr>
              <a:t>. </a:t>
            </a:r>
            <a:endParaRPr lang="en-GB" sz="2200" dirty="0"/>
          </a:p>
          <a:p>
            <a:pPr>
              <a:lnSpc>
                <a:spcPct val="100000"/>
              </a:lnSpc>
            </a:pPr>
            <a:endParaRPr lang="en-GB" sz="2200" dirty="0">
              <a:solidFill>
                <a:srgbClr val="121212"/>
              </a:solidFill>
              <a:effectLst/>
              <a:ea typeface="Calibri" panose="020F0502020204030204" pitchFamily="34" charset="0"/>
            </a:endParaRPr>
          </a:p>
          <a:p>
            <a:pPr>
              <a:lnSpc>
                <a:spcPct val="100000"/>
              </a:lnSpc>
            </a:pPr>
            <a:r>
              <a:rPr lang="en-GB" sz="2200" dirty="0">
                <a:solidFill>
                  <a:srgbClr val="121212"/>
                </a:solidFill>
                <a:effectLst/>
                <a:ea typeface="Calibri" panose="020F0502020204030204" pitchFamily="34" charset="0"/>
              </a:rPr>
              <a:t>A University of Sheffield led study of Green Social Prescribing for Mental Healthcare across 7 pilot sites </a:t>
            </a:r>
            <a:r>
              <a:rPr lang="en-US" sz="2200" dirty="0">
                <a:solidFill>
                  <a:srgbClr val="121212"/>
                </a:solidFill>
                <a:effectLst/>
                <a:ea typeface="Calibri" panose="020F0502020204030204" pitchFamily="34" charset="0"/>
              </a:rPr>
              <a:t>e</a:t>
            </a:r>
            <a:r>
              <a:rPr lang="en-US" sz="2200" dirty="0"/>
              <a:t>stimated social return on investment of £2.42 for every £1 spent </a:t>
            </a:r>
            <a:r>
              <a:rPr kumimoji="0" lang="en-GB" sz="1400" b="0" i="0" u="none" strike="noStrike" kern="1200" cap="none" spc="0" normalizeH="0" baseline="0" noProof="0" dirty="0">
                <a:ln>
                  <a:noFill/>
                </a:ln>
                <a:solidFill>
                  <a:srgbClr val="121212"/>
                </a:solidFill>
                <a:effectLst/>
                <a:uLnTx/>
                <a:uFillTx/>
                <a:latin typeface="Calibri" panose="020F0502020204030204"/>
                <a:ea typeface="Calibri" panose="020F0502020204030204" pitchFamily="34" charset="0"/>
                <a:cs typeface="+mn-cs"/>
              </a:rPr>
              <a:t>[33]</a:t>
            </a:r>
            <a:r>
              <a:rPr lang="en-US" sz="2200" dirty="0"/>
              <a:t>.</a:t>
            </a:r>
          </a:p>
          <a:p>
            <a:pPr>
              <a:lnSpc>
                <a:spcPct val="100000"/>
              </a:lnSpc>
            </a:pPr>
            <a:endParaRPr lang="en-US" sz="2200" dirty="0"/>
          </a:p>
          <a:p>
            <a:pPr>
              <a:lnSpc>
                <a:spcPct val="100000"/>
              </a:lnSpc>
            </a:pPr>
            <a:r>
              <a:rPr lang="en-US" sz="2200" dirty="0"/>
              <a:t>Another of their headline conclusions was that a</a:t>
            </a:r>
            <a:r>
              <a:rPr lang="en-GB" sz="2200" dirty="0">
                <a:solidFill>
                  <a:srgbClr val="121212"/>
                </a:solidFill>
                <a:effectLst/>
                <a:ea typeface="Calibri" panose="020F0502020204030204" pitchFamily="34" charset="0"/>
              </a:rPr>
              <a:t> course of gardening </a:t>
            </a:r>
            <a:r>
              <a:rPr lang="en-GB" sz="2200">
                <a:solidFill>
                  <a:srgbClr val="121212"/>
                </a:solidFill>
                <a:effectLst/>
                <a:ea typeface="Calibri" panose="020F0502020204030204" pitchFamily="34" charset="0"/>
              </a:rPr>
              <a:t>therapy is </a:t>
            </a:r>
            <a:r>
              <a:rPr lang="en-GB" sz="2200" dirty="0">
                <a:solidFill>
                  <a:srgbClr val="121212"/>
                </a:solidFill>
                <a:effectLst/>
                <a:ea typeface="Calibri" panose="020F0502020204030204" pitchFamily="34" charset="0"/>
              </a:rPr>
              <a:t>as impactful as a course of CBT – but costs half the price </a:t>
            </a:r>
            <a:r>
              <a:rPr lang="en-GB" sz="1400" dirty="0">
                <a:solidFill>
                  <a:srgbClr val="121212"/>
                </a:solidFill>
                <a:effectLst/>
                <a:ea typeface="Calibri" panose="020F0502020204030204" pitchFamily="34" charset="0"/>
              </a:rPr>
              <a:t>[33]</a:t>
            </a:r>
            <a:r>
              <a:rPr lang="en-GB" sz="2200" dirty="0">
                <a:solidFill>
                  <a:srgbClr val="121212"/>
                </a:solidFill>
                <a:effectLst/>
                <a:ea typeface="Calibri" panose="020F0502020204030204" pitchFamily="34" charset="0"/>
              </a:rPr>
              <a:t>.</a:t>
            </a:r>
          </a:p>
        </p:txBody>
      </p:sp>
    </p:spTree>
    <p:extLst>
      <p:ext uri="{BB962C8B-B14F-4D97-AF65-F5344CB8AC3E}">
        <p14:creationId xmlns:p14="http://schemas.microsoft.com/office/powerpoint/2010/main" val="2946565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E799-272A-48B8-ABD4-076ECB3CCEF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F76BEA2-3B24-6EE9-FD69-DCB8D8EEEC69}"/>
              </a:ext>
            </a:extLst>
          </p:cNvPr>
          <p:cNvSpPr>
            <a:spLocks noGrp="1"/>
          </p:cNvSpPr>
          <p:nvPr>
            <p:ph idx="1"/>
          </p:nvPr>
        </p:nvSpPr>
        <p:spPr/>
        <p:txBody>
          <a:body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3228"/>
                </a:solidFill>
                <a:effectLst/>
                <a:uLnTx/>
                <a:uFillTx/>
                <a:latin typeface="Calibri" panose="020F0502020204030204"/>
                <a:ea typeface="+mn-ea"/>
                <a:cs typeface="+mn-cs"/>
              </a:rPr>
              <a:t>In “A Natural Health Service: Improving lives and saving money” The Wildlife Trusts’ study of 5 Pilot projects showed that if scaled up - offering one of these nature-based programs to an estimated 1.2 million people could lead to annual saving of £635.6m </a:t>
            </a:r>
            <a:r>
              <a:rPr kumimoji="0" lang="en-US" sz="1400" b="0" i="0" u="none" strike="noStrike" kern="1200" cap="none" spc="0" normalizeH="0" baseline="0" noProof="0" dirty="0">
                <a:ln>
                  <a:noFill/>
                </a:ln>
                <a:solidFill>
                  <a:srgbClr val="283228"/>
                </a:solidFill>
                <a:effectLst/>
                <a:uLnTx/>
                <a:uFillTx/>
                <a:latin typeface="Calibri" panose="020F0502020204030204"/>
                <a:ea typeface="+mn-ea"/>
                <a:cs typeface="+mn-cs"/>
              </a:rPr>
              <a:t>[34].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283228"/>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83228"/>
                </a:solidFill>
                <a:effectLst/>
                <a:uLnTx/>
                <a:uFillTx/>
                <a:latin typeface="Calibri" panose="020F0502020204030204"/>
                <a:ea typeface="+mn-ea"/>
                <a:cs typeface="+mn-cs"/>
              </a:rPr>
              <a:t>And as for physical health: It’s been calculated that a 1% shift in the sedentary UK population to a ‘healthy pathway’ could save 1,063 lives and £1.44 billion each year </a:t>
            </a:r>
            <a:r>
              <a:rPr kumimoji="0" lang="en-US" sz="1400" b="0" i="0" u="none" strike="noStrike" kern="1200" cap="none" spc="0" normalizeH="0" baseline="0" noProof="0" dirty="0">
                <a:ln>
                  <a:noFill/>
                </a:ln>
                <a:solidFill>
                  <a:srgbClr val="283228"/>
                </a:solidFill>
                <a:effectLst/>
                <a:uLnTx/>
                <a:uFillTx/>
                <a:latin typeface="Calibri" panose="020F0502020204030204"/>
                <a:ea typeface="+mn-ea"/>
                <a:cs typeface="+mn-cs"/>
              </a:rPr>
              <a:t>[35]</a:t>
            </a:r>
            <a:r>
              <a:rPr kumimoji="0" lang="en-US" sz="2200" b="0" i="0" u="none" strike="noStrike" kern="1200" cap="none" spc="0" normalizeH="0" baseline="0" noProof="0" dirty="0">
                <a:ln>
                  <a:noFill/>
                </a:ln>
                <a:solidFill>
                  <a:srgbClr val="283228"/>
                </a:solidFill>
                <a:effectLst/>
                <a:uLnTx/>
                <a:uFillTx/>
                <a:latin typeface="Calibri" panose="020F0502020204030204"/>
                <a:ea typeface="+mn-ea"/>
                <a:cs typeface="+mn-cs"/>
              </a:rPr>
              <a:t>.</a:t>
            </a:r>
          </a:p>
          <a:p>
            <a:endParaRPr lang="en-GB" dirty="0"/>
          </a:p>
        </p:txBody>
      </p:sp>
    </p:spTree>
    <p:extLst>
      <p:ext uri="{BB962C8B-B14F-4D97-AF65-F5344CB8AC3E}">
        <p14:creationId xmlns:p14="http://schemas.microsoft.com/office/powerpoint/2010/main" val="645139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B6A4C-AC77-B43E-6AD6-078E1F87F3FD}"/>
              </a:ext>
            </a:extLst>
          </p:cNvPr>
          <p:cNvSpPr>
            <a:spLocks noGrp="1"/>
          </p:cNvSpPr>
          <p:nvPr>
            <p:ph idx="1"/>
          </p:nvPr>
        </p:nvSpPr>
        <p:spPr>
          <a:xfrm>
            <a:off x="838200" y="1253331"/>
            <a:ext cx="10515600" cy="4351338"/>
          </a:xfrm>
        </p:spPr>
        <p:txBody>
          <a:bodyPr/>
          <a:lstStyle/>
          <a:p>
            <a:pPr marL="0" marR="0" lvl="0" indent="0" algn="l" defTabSz="914400" rtl="0" eaLnBrk="1" fontAlgn="auto" latinLnBrk="0" hangingPunct="1">
              <a:lnSpc>
                <a:spcPct val="100000"/>
              </a:lnSpc>
              <a:spcBef>
                <a:spcPts val="1000"/>
              </a:spcBef>
              <a:spcAft>
                <a:spcPts val="0"/>
              </a:spcAft>
              <a:buClrTx/>
              <a:buSzTx/>
              <a:buNone/>
              <a:tabLst/>
              <a:defRPr/>
            </a:pPr>
            <a:r>
              <a:rPr kumimoji="0" lang="en-GB" sz="2200" i="0" u="none" strike="noStrike" kern="1200" cap="none" spc="0" normalizeH="0" baseline="0" noProof="0" dirty="0">
                <a:ln>
                  <a:noFill/>
                </a:ln>
                <a:solidFill>
                  <a:srgbClr val="121212"/>
                </a:solidFill>
                <a:effectLst/>
                <a:uLnTx/>
                <a:uFillTx/>
                <a:ea typeface="Calibri" panose="020F0502020204030204" pitchFamily="34" charset="0"/>
                <a:cs typeface="+mn-cs"/>
              </a:rPr>
              <a:t>At the 2014 RHS John MacLeod lecture, Swedish Public Health expert </a:t>
            </a:r>
            <a:r>
              <a:rPr kumimoji="0" lang="en-US" sz="2200" i="0" u="none" strike="noStrike" kern="1200" cap="none" spc="0" normalizeH="0" baseline="0" noProof="0" dirty="0">
                <a:ln>
                  <a:noFill/>
                </a:ln>
                <a:solidFill>
                  <a:srgbClr val="283228"/>
                </a:solidFill>
                <a:effectLst/>
                <a:uLnTx/>
                <a:uFillTx/>
                <a:ea typeface="+mn-ea"/>
                <a:cs typeface="+mn-cs"/>
              </a:rPr>
              <a:t>Dr Matilda van den Bosch &amp; UK GP Dr William Bird (MBE</a:t>
            </a:r>
            <a:r>
              <a:rPr lang="en-US" sz="2200" dirty="0">
                <a:solidFill>
                  <a:srgbClr val="283228"/>
                </a:solidFill>
              </a:rPr>
              <a:t>)</a:t>
            </a:r>
            <a:r>
              <a:rPr kumimoji="0" lang="en-US" sz="2200" i="0" u="none" strike="noStrike" kern="1200" cap="none" spc="0" normalizeH="0" baseline="0" noProof="0" dirty="0">
                <a:ln>
                  <a:noFill/>
                </a:ln>
                <a:solidFill>
                  <a:srgbClr val="283228"/>
                </a:solidFill>
                <a:effectLst/>
                <a:uLnTx/>
                <a:uFillTx/>
                <a:ea typeface="+mn-ea"/>
                <a:cs typeface="+mn-cs"/>
              </a:rPr>
              <a:t> stated:</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sz="2200" i="0" u="none" strike="noStrike" kern="1200" cap="none" spc="0" normalizeH="0" baseline="0" noProof="0" dirty="0">
              <a:ln>
                <a:noFill/>
              </a:ln>
              <a:solidFill>
                <a:srgbClr val="121212"/>
              </a:solidFill>
              <a:effectLst/>
              <a:uLnTx/>
              <a:uFillTx/>
              <a:ea typeface="Calibri" panose="020F0502020204030204" pitchFamily="34" charset="0"/>
              <a:cs typeface="+mn-cs"/>
            </a:endParaRPr>
          </a:p>
          <a:p>
            <a:pPr marL="457200" lvl="1" indent="0">
              <a:lnSpc>
                <a:spcPct val="100000"/>
              </a:lnSpc>
              <a:spcBef>
                <a:spcPts val="1000"/>
              </a:spcBef>
              <a:buNone/>
              <a:defRPr/>
            </a:pPr>
            <a:r>
              <a:rPr kumimoji="0" lang="en-US" sz="2000" i="0" u="none" strike="noStrike" kern="1200" cap="none" spc="0" normalizeH="0" baseline="0" noProof="0" dirty="0">
                <a:ln>
                  <a:noFill/>
                </a:ln>
                <a:solidFill>
                  <a:srgbClr val="283228"/>
                </a:solidFill>
                <a:effectLst/>
                <a:uLnTx/>
                <a:uFillTx/>
                <a:ea typeface="+mn-ea"/>
                <a:cs typeface="+mn-cs"/>
              </a:rPr>
              <a:t>“</a:t>
            </a:r>
            <a:r>
              <a:rPr kumimoji="0" lang="en-US" sz="2000" i="1" u="none" strike="noStrike" kern="1200" cap="none" spc="0" normalizeH="0" baseline="0" noProof="0" dirty="0">
                <a:ln>
                  <a:noFill/>
                </a:ln>
                <a:solidFill>
                  <a:srgbClr val="283228"/>
                </a:solidFill>
                <a:effectLst/>
                <a:uLnTx/>
                <a:uFillTx/>
                <a:ea typeface="+mn-ea"/>
                <a:cs typeface="+mn-cs"/>
              </a:rPr>
              <a:t>There is now enough evidence to include gardening and nature in the health care agenda. </a:t>
            </a:r>
          </a:p>
          <a:p>
            <a:pPr marL="457200" lvl="1" indent="0">
              <a:lnSpc>
                <a:spcPct val="100000"/>
              </a:lnSpc>
              <a:spcBef>
                <a:spcPts val="1000"/>
              </a:spcBef>
              <a:buNone/>
              <a:defRPr/>
            </a:pPr>
            <a:r>
              <a:rPr kumimoji="0" lang="en-US" sz="2000" i="1" u="none" strike="noStrike" kern="1200" cap="none" spc="0" normalizeH="0" baseline="0" noProof="0" dirty="0">
                <a:ln>
                  <a:noFill/>
                </a:ln>
                <a:solidFill>
                  <a:srgbClr val="283228"/>
                </a:solidFill>
                <a:effectLst/>
                <a:uLnTx/>
                <a:uFillTx/>
                <a:ea typeface="+mn-ea"/>
                <a:cs typeface="+mn-cs"/>
              </a:rPr>
              <a:t>The key point is that gardening, plants and horticultural activities are excellent tools for creating a healthier society where the costs of health care and human suffering can be substantially reduced. </a:t>
            </a:r>
          </a:p>
          <a:p>
            <a:pPr marL="457200" lvl="1" indent="0">
              <a:lnSpc>
                <a:spcPct val="100000"/>
              </a:lnSpc>
              <a:spcBef>
                <a:spcPts val="1000"/>
              </a:spcBef>
              <a:buNone/>
              <a:defRPr/>
            </a:pPr>
            <a:r>
              <a:rPr lang="en-US" sz="2000" i="1" dirty="0">
                <a:solidFill>
                  <a:srgbClr val="283228"/>
                </a:solidFill>
              </a:rPr>
              <a:t>Since about £60 billion is spent on long-term conditions, 80 per cent of which could be prevented by a healthier lifestyle, there is a significant incentive to develop a programme that includes horticulture.</a:t>
            </a:r>
          </a:p>
          <a:p>
            <a:pPr marL="457200" lvl="1" indent="0">
              <a:lnSpc>
                <a:spcPct val="100000"/>
              </a:lnSpc>
              <a:spcBef>
                <a:spcPts val="1000"/>
              </a:spcBef>
              <a:buNone/>
              <a:defRPr/>
            </a:pPr>
            <a:r>
              <a:rPr lang="en-US" sz="2000" i="1" dirty="0">
                <a:solidFill>
                  <a:srgbClr val="283228"/>
                </a:solidFill>
              </a:rPr>
              <a:t>We </a:t>
            </a:r>
            <a:r>
              <a:rPr kumimoji="0" lang="en-US" sz="2000" i="1" u="none" strike="noStrike" kern="1200" cap="none" spc="0" normalizeH="0" baseline="0" noProof="0" dirty="0">
                <a:ln>
                  <a:noFill/>
                </a:ln>
                <a:solidFill>
                  <a:srgbClr val="283228"/>
                </a:solidFill>
                <a:effectLst/>
                <a:uLnTx/>
                <a:uFillTx/>
                <a:ea typeface="+mn-ea"/>
                <a:cs typeface="+mn-cs"/>
              </a:rPr>
              <a:t>could see at least a £5 health benefit for every £1 spent.” </a:t>
            </a:r>
          </a:p>
          <a:p>
            <a:endParaRPr lang="en-GB" dirty="0"/>
          </a:p>
        </p:txBody>
      </p:sp>
    </p:spTree>
    <p:extLst>
      <p:ext uri="{BB962C8B-B14F-4D97-AF65-F5344CB8AC3E}">
        <p14:creationId xmlns:p14="http://schemas.microsoft.com/office/powerpoint/2010/main" val="897407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2A85CA-58C4-717C-F520-D2C0A0FB1881}"/>
              </a:ext>
            </a:extLst>
          </p:cNvPr>
          <p:cNvSpPr>
            <a:spLocks noGrp="1"/>
          </p:cNvSpPr>
          <p:nvPr>
            <p:ph idx="1"/>
          </p:nvPr>
        </p:nvSpPr>
        <p:spPr>
          <a:xfrm>
            <a:off x="838200" y="1253331"/>
            <a:ext cx="10515600" cy="4351338"/>
          </a:xfrm>
        </p:spPr>
        <p:txBody>
          <a:bodyPr>
            <a:normAutofit/>
          </a:bodyPr>
          <a:lstStyle/>
          <a:p>
            <a:pPr marL="0" indent="0">
              <a:lnSpc>
                <a:spcPct val="100000"/>
              </a:lnSpc>
              <a:buNone/>
            </a:pPr>
            <a:r>
              <a:rPr lang="en-GB" sz="2400" dirty="0"/>
              <a:t>The numbers speak for themselves, but here, on the last few slides, are some of the voices. </a:t>
            </a:r>
          </a:p>
          <a:p>
            <a:pPr marL="0" indent="0">
              <a:lnSpc>
                <a:spcPct val="100000"/>
              </a:lnSpc>
              <a:buNone/>
            </a:pPr>
            <a:endParaRPr lang="en-GB" sz="2400" dirty="0"/>
          </a:p>
          <a:p>
            <a:pPr marL="0" indent="0">
              <a:lnSpc>
                <a:spcPct val="100000"/>
              </a:lnSpc>
              <a:buNone/>
            </a:pPr>
            <a:r>
              <a:rPr lang="en-GB" sz="2400" dirty="0"/>
              <a:t>These are comments from some of those who took part in the Tonbridge project in 2023/2024 before it closed. </a:t>
            </a:r>
          </a:p>
          <a:p>
            <a:pPr marL="0" indent="0">
              <a:lnSpc>
                <a:spcPct val="100000"/>
              </a:lnSpc>
              <a:buNone/>
            </a:pPr>
            <a:r>
              <a:rPr lang="en-GB" sz="2400" dirty="0"/>
              <a:t>Aged between 20 and 75, they include people with a wide range of diagnoses including learning disabilities, and long-term mental and/or physical health problems.</a:t>
            </a:r>
          </a:p>
        </p:txBody>
      </p:sp>
    </p:spTree>
    <p:extLst>
      <p:ext uri="{BB962C8B-B14F-4D97-AF65-F5344CB8AC3E}">
        <p14:creationId xmlns:p14="http://schemas.microsoft.com/office/powerpoint/2010/main" val="1551128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65AA3-CC56-62C4-EB4E-BC47B53765C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33AD9B8-620D-0584-BDF4-FBCC2E0E191A}"/>
              </a:ext>
            </a:extLst>
          </p:cNvPr>
          <p:cNvPicPr>
            <a:picLocks noChangeAspect="1"/>
          </p:cNvPicPr>
          <p:nvPr/>
        </p:nvPicPr>
        <p:blipFill>
          <a:blip r:embed="rId2"/>
          <a:stretch>
            <a:fillRect/>
          </a:stretch>
        </p:blipFill>
        <p:spPr>
          <a:xfrm>
            <a:off x="696261" y="435562"/>
            <a:ext cx="7768085" cy="4790944"/>
          </a:xfrm>
          <a:prstGeom prst="rect">
            <a:avLst/>
          </a:prstGeom>
        </p:spPr>
      </p:pic>
      <p:pic>
        <p:nvPicPr>
          <p:cNvPr id="7" name="Picture 6">
            <a:extLst>
              <a:ext uri="{FF2B5EF4-FFF2-40B4-BE49-F238E27FC236}">
                <a16:creationId xmlns:a16="http://schemas.microsoft.com/office/drawing/2014/main" id="{F3B4A5C2-92DE-BC9D-1F87-DA4B74C4C28D}"/>
              </a:ext>
            </a:extLst>
          </p:cNvPr>
          <p:cNvPicPr>
            <a:picLocks noChangeAspect="1"/>
          </p:cNvPicPr>
          <p:nvPr/>
        </p:nvPicPr>
        <p:blipFill>
          <a:blip r:embed="rId2"/>
          <a:stretch>
            <a:fillRect/>
          </a:stretch>
        </p:blipFill>
        <p:spPr>
          <a:xfrm>
            <a:off x="6833085" y="3223425"/>
            <a:ext cx="5358915" cy="3305096"/>
          </a:xfrm>
          <a:prstGeom prst="rect">
            <a:avLst/>
          </a:prstGeom>
        </p:spPr>
      </p:pic>
      <p:sp>
        <p:nvSpPr>
          <p:cNvPr id="10" name="TextBox 9">
            <a:extLst>
              <a:ext uri="{FF2B5EF4-FFF2-40B4-BE49-F238E27FC236}">
                <a16:creationId xmlns:a16="http://schemas.microsoft.com/office/drawing/2014/main" id="{764ECDB2-4CCD-E8CF-5DF6-5E0FB6429A5C}"/>
              </a:ext>
            </a:extLst>
          </p:cNvPr>
          <p:cNvSpPr txBox="1"/>
          <p:nvPr/>
        </p:nvSpPr>
        <p:spPr>
          <a:xfrm>
            <a:off x="696366" y="1023776"/>
            <a:ext cx="7796686" cy="3170099"/>
          </a:xfrm>
          <a:prstGeom prst="rect">
            <a:avLst/>
          </a:prstGeom>
          <a:noFill/>
        </p:spPr>
        <p:txBody>
          <a:bodyPr wrap="none" rtlCol="0">
            <a:spAutoFit/>
          </a:bodyPr>
          <a:lstStyle/>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liked the Garden Therapy.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enjoyed it very much.</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I'd never done anything like that before.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It was very relaxing, and helped with my stress.</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I'd never had any kind of treatment like that before.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Getting out and doing something positive makes me feel better because I'm in the place,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I'm focusing on something like a task so I can relax more in the moment.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It was very quiet and peaceful - but at the same time productive and busy.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That felt good.</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The other people in the group were also very supportive, not just K &amp; B.</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It would be nice to go back if there was space.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Everything I did there was very good for me.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hope I can go back and do it again. I really enjoyed it"</a:t>
            </a:r>
          </a:p>
          <a:p>
            <a:endParaRPr lang="en-GB" dirty="0"/>
          </a:p>
        </p:txBody>
      </p:sp>
      <p:sp>
        <p:nvSpPr>
          <p:cNvPr id="11" name="TextBox 10">
            <a:extLst>
              <a:ext uri="{FF2B5EF4-FFF2-40B4-BE49-F238E27FC236}">
                <a16:creationId xmlns:a16="http://schemas.microsoft.com/office/drawing/2014/main" id="{5DCB265E-E2BD-F3B0-349E-55C1491FD43B}"/>
              </a:ext>
            </a:extLst>
          </p:cNvPr>
          <p:cNvSpPr txBox="1"/>
          <p:nvPr/>
        </p:nvSpPr>
        <p:spPr>
          <a:xfrm>
            <a:off x="7702439" y="3762644"/>
            <a:ext cx="3826669" cy="2167273"/>
          </a:xfrm>
          <a:prstGeom prst="rect">
            <a:avLst/>
          </a:prstGeom>
          <a:noFill/>
        </p:spPr>
        <p:txBody>
          <a:bodyPr wrap="square" rtlCol="0">
            <a:spAutoFit/>
          </a:bodyPr>
          <a:lstStyle/>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Life wasn’t good.  My Ill health was getting me down and this was affecting my mental health. I was spending most of my time indoors staring at the 4 walls.</a:t>
            </a:r>
          </a:p>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Garden Therapy took me out of my comfort zone, and this boosted my confidence a lot.</a:t>
            </a:r>
          </a:p>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 would dread going the night before but then when I got there a really enjoyed it. </a:t>
            </a:r>
          </a:p>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It was lovely to see the other group members growing in confidence as well.</a:t>
            </a:r>
          </a:p>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My husband could see a real difference in me. </a:t>
            </a:r>
          </a:p>
          <a:p>
            <a:pPr algn="ctr"/>
            <a:r>
              <a:rPr lang="en-US" sz="12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He said “ I have my wife back”</a:t>
            </a:r>
          </a:p>
        </p:txBody>
      </p:sp>
      <p:sp>
        <p:nvSpPr>
          <p:cNvPr id="14" name="Content Placeholder 13">
            <a:extLst>
              <a:ext uri="{FF2B5EF4-FFF2-40B4-BE49-F238E27FC236}">
                <a16:creationId xmlns:a16="http://schemas.microsoft.com/office/drawing/2014/main" id="{665A745C-60B0-18A6-F107-C3F054F28C66}"/>
              </a:ext>
            </a:extLst>
          </p:cNvPr>
          <p:cNvSpPr>
            <a:spLocks noGrp="1"/>
          </p:cNvSpPr>
          <p:nvPr>
            <p:ph idx="1"/>
          </p:nvPr>
        </p:nvSpPr>
        <p:spPr>
          <a:xfrm rot="10800000" flipH="1" flipV="1">
            <a:off x="105327" y="137563"/>
            <a:ext cx="5542438" cy="822945"/>
          </a:xfrm>
        </p:spPr>
        <p:txBody>
          <a:bodyPr>
            <a:noAutofit/>
          </a:bodyPr>
          <a:lstStyle/>
          <a:p>
            <a:pPr marL="0" indent="0">
              <a:buNone/>
            </a:pPr>
            <a:r>
              <a:rPr lang="en-GB" sz="2400" dirty="0">
                <a:solidFill>
                  <a:schemeClr val="accent6"/>
                </a:solidFill>
              </a:rPr>
              <a:t>Quotes from the Tonbridge Gardeners</a:t>
            </a:r>
          </a:p>
        </p:txBody>
      </p:sp>
      <p:pic>
        <p:nvPicPr>
          <p:cNvPr id="13" name="Picture 12">
            <a:extLst>
              <a:ext uri="{FF2B5EF4-FFF2-40B4-BE49-F238E27FC236}">
                <a16:creationId xmlns:a16="http://schemas.microsoft.com/office/drawing/2014/main" id="{37BFFAB2-6736-2535-7655-CE78B0B07550}"/>
              </a:ext>
            </a:extLst>
          </p:cNvPr>
          <p:cNvPicPr>
            <a:picLocks noChangeAspect="1"/>
          </p:cNvPicPr>
          <p:nvPr/>
        </p:nvPicPr>
        <p:blipFill>
          <a:blip r:embed="rId3"/>
          <a:stretch>
            <a:fillRect/>
          </a:stretch>
        </p:blipFill>
        <p:spPr>
          <a:xfrm>
            <a:off x="8292336" y="1068536"/>
            <a:ext cx="3495707" cy="2154888"/>
          </a:xfrm>
          <a:prstGeom prst="rect">
            <a:avLst/>
          </a:prstGeom>
        </p:spPr>
      </p:pic>
      <p:sp>
        <p:nvSpPr>
          <p:cNvPr id="17" name="TextBox 16">
            <a:extLst>
              <a:ext uri="{FF2B5EF4-FFF2-40B4-BE49-F238E27FC236}">
                <a16:creationId xmlns:a16="http://schemas.microsoft.com/office/drawing/2014/main" id="{A13E13A2-5FCB-5A82-8B62-F97D0CA0987F}"/>
              </a:ext>
            </a:extLst>
          </p:cNvPr>
          <p:cNvSpPr txBox="1"/>
          <p:nvPr/>
        </p:nvSpPr>
        <p:spPr>
          <a:xfrm>
            <a:off x="8591780" y="1830946"/>
            <a:ext cx="3015954" cy="461665"/>
          </a:xfrm>
          <a:prstGeom prst="rect">
            <a:avLst/>
          </a:prstGeom>
          <a:noFill/>
        </p:spPr>
        <p:txBody>
          <a:bodyPr wrap="none" rtlCol="0">
            <a:spAutoFit/>
          </a:bodyPr>
          <a:lstStyle/>
          <a:p>
            <a:pPr algn="ctr"/>
            <a:r>
              <a:rPr lang="en-US" sz="1200" dirty="0">
                <a:solidFill>
                  <a:schemeClr val="accent6"/>
                </a:solidFill>
              </a:rPr>
              <a:t>You really made a difference to me this year.  </a:t>
            </a:r>
          </a:p>
          <a:p>
            <a:pPr algn="ctr"/>
            <a:r>
              <a:rPr lang="en-US" sz="1200" dirty="0">
                <a:solidFill>
                  <a:schemeClr val="accent6"/>
                </a:solidFill>
              </a:rPr>
              <a:t>Thank you</a:t>
            </a:r>
            <a:endParaRPr lang="en-GB" sz="1200" dirty="0">
              <a:solidFill>
                <a:schemeClr val="accent6"/>
              </a:solidFill>
            </a:endParaRPr>
          </a:p>
        </p:txBody>
      </p:sp>
      <p:pic>
        <p:nvPicPr>
          <p:cNvPr id="18" name="Picture 17">
            <a:extLst>
              <a:ext uri="{FF2B5EF4-FFF2-40B4-BE49-F238E27FC236}">
                <a16:creationId xmlns:a16="http://schemas.microsoft.com/office/drawing/2014/main" id="{1F203E2D-7580-1417-54E2-70D7E039379E}"/>
              </a:ext>
            </a:extLst>
          </p:cNvPr>
          <p:cNvPicPr>
            <a:picLocks noChangeAspect="1"/>
          </p:cNvPicPr>
          <p:nvPr/>
        </p:nvPicPr>
        <p:blipFill>
          <a:blip r:embed="rId4"/>
          <a:stretch>
            <a:fillRect/>
          </a:stretch>
        </p:blipFill>
        <p:spPr>
          <a:xfrm>
            <a:off x="527725" y="4485687"/>
            <a:ext cx="4076977" cy="2518133"/>
          </a:xfrm>
          <a:prstGeom prst="rect">
            <a:avLst/>
          </a:prstGeom>
        </p:spPr>
      </p:pic>
      <p:pic>
        <p:nvPicPr>
          <p:cNvPr id="19" name="Picture 18">
            <a:extLst>
              <a:ext uri="{FF2B5EF4-FFF2-40B4-BE49-F238E27FC236}">
                <a16:creationId xmlns:a16="http://schemas.microsoft.com/office/drawing/2014/main" id="{EFEE60DD-6420-C8F2-6FFA-14B4AAA41987}"/>
              </a:ext>
            </a:extLst>
          </p:cNvPr>
          <p:cNvPicPr>
            <a:picLocks noChangeAspect="1"/>
          </p:cNvPicPr>
          <p:nvPr/>
        </p:nvPicPr>
        <p:blipFill>
          <a:blip r:embed="rId5"/>
          <a:stretch>
            <a:fillRect/>
          </a:stretch>
        </p:blipFill>
        <p:spPr>
          <a:xfrm>
            <a:off x="745744" y="5127747"/>
            <a:ext cx="3640937" cy="915685"/>
          </a:xfrm>
          <a:prstGeom prst="rect">
            <a:avLst/>
          </a:prstGeom>
        </p:spPr>
      </p:pic>
      <p:pic>
        <p:nvPicPr>
          <p:cNvPr id="22" name="Picture 21">
            <a:extLst>
              <a:ext uri="{FF2B5EF4-FFF2-40B4-BE49-F238E27FC236}">
                <a16:creationId xmlns:a16="http://schemas.microsoft.com/office/drawing/2014/main" id="{D4AB7F92-FFE7-DB14-7BD1-688710B86320}"/>
              </a:ext>
            </a:extLst>
          </p:cNvPr>
          <p:cNvPicPr>
            <a:picLocks noChangeAspect="1"/>
          </p:cNvPicPr>
          <p:nvPr/>
        </p:nvPicPr>
        <p:blipFill>
          <a:blip r:embed="rId3"/>
          <a:stretch>
            <a:fillRect/>
          </a:stretch>
        </p:blipFill>
        <p:spPr>
          <a:xfrm>
            <a:off x="4550173" y="4562965"/>
            <a:ext cx="3188566" cy="1965555"/>
          </a:xfrm>
          <a:prstGeom prst="rect">
            <a:avLst/>
          </a:prstGeom>
        </p:spPr>
      </p:pic>
      <p:sp>
        <p:nvSpPr>
          <p:cNvPr id="23" name="TextBox 22">
            <a:extLst>
              <a:ext uri="{FF2B5EF4-FFF2-40B4-BE49-F238E27FC236}">
                <a16:creationId xmlns:a16="http://schemas.microsoft.com/office/drawing/2014/main" id="{03D34447-F4E5-1301-863D-8BB1BBAF80FB}"/>
              </a:ext>
            </a:extLst>
          </p:cNvPr>
          <p:cNvSpPr txBox="1"/>
          <p:nvPr/>
        </p:nvSpPr>
        <p:spPr>
          <a:xfrm>
            <a:off x="4968994" y="5277812"/>
            <a:ext cx="2521844" cy="307777"/>
          </a:xfrm>
          <a:prstGeom prst="rect">
            <a:avLst/>
          </a:prstGeom>
          <a:noFill/>
        </p:spPr>
        <p:txBody>
          <a:bodyPr wrap="none" rtlCol="0">
            <a:spAutoFit/>
          </a:bodyPr>
          <a:lstStyle/>
          <a:p>
            <a:r>
              <a:rPr lang="en-US" sz="1400" dirty="0">
                <a:solidFill>
                  <a:schemeClr val="accent6"/>
                </a:solidFill>
              </a:rPr>
              <a:t>It is the best therapy I have had.</a:t>
            </a:r>
            <a:endParaRPr lang="en-GB" sz="1400" dirty="0">
              <a:solidFill>
                <a:schemeClr val="accent6"/>
              </a:solidFill>
            </a:endParaRPr>
          </a:p>
        </p:txBody>
      </p:sp>
    </p:spTree>
    <p:extLst>
      <p:ext uri="{BB962C8B-B14F-4D97-AF65-F5344CB8AC3E}">
        <p14:creationId xmlns:p14="http://schemas.microsoft.com/office/powerpoint/2010/main" val="3545162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760931E-10B3-0C41-8899-E90A62C1B109}"/>
              </a:ext>
            </a:extLst>
          </p:cNvPr>
          <p:cNvPicPr>
            <a:picLocks noChangeAspect="1"/>
          </p:cNvPicPr>
          <p:nvPr/>
        </p:nvPicPr>
        <p:blipFill>
          <a:blip r:embed="rId2"/>
          <a:stretch>
            <a:fillRect/>
          </a:stretch>
        </p:blipFill>
        <p:spPr>
          <a:xfrm>
            <a:off x="244292" y="2773213"/>
            <a:ext cx="6194137" cy="3820216"/>
          </a:xfrm>
          <a:prstGeom prst="rect">
            <a:avLst/>
          </a:prstGeom>
        </p:spPr>
      </p:pic>
      <p:pic>
        <p:nvPicPr>
          <p:cNvPr id="6" name="Picture 5">
            <a:extLst>
              <a:ext uri="{FF2B5EF4-FFF2-40B4-BE49-F238E27FC236}">
                <a16:creationId xmlns:a16="http://schemas.microsoft.com/office/drawing/2014/main" id="{5C7CD1A1-610A-D751-4BD4-98DFE09EA27E}"/>
              </a:ext>
            </a:extLst>
          </p:cNvPr>
          <p:cNvPicPr>
            <a:picLocks noChangeAspect="1"/>
          </p:cNvPicPr>
          <p:nvPr/>
        </p:nvPicPr>
        <p:blipFill>
          <a:blip r:embed="rId2"/>
          <a:stretch>
            <a:fillRect/>
          </a:stretch>
        </p:blipFill>
        <p:spPr>
          <a:xfrm>
            <a:off x="4763492" y="595715"/>
            <a:ext cx="5433498" cy="3351094"/>
          </a:xfrm>
          <a:prstGeom prst="rect">
            <a:avLst/>
          </a:prstGeom>
        </p:spPr>
      </p:pic>
      <p:sp>
        <p:nvSpPr>
          <p:cNvPr id="2" name="Title 1">
            <a:extLst>
              <a:ext uri="{FF2B5EF4-FFF2-40B4-BE49-F238E27FC236}">
                <a16:creationId xmlns:a16="http://schemas.microsoft.com/office/drawing/2014/main" id="{415D786E-3C12-70A7-BA64-B930CA8D1189}"/>
              </a:ext>
            </a:extLst>
          </p:cNvPr>
          <p:cNvSpPr>
            <a:spLocks noGrp="1"/>
          </p:cNvSpPr>
          <p:nvPr>
            <p:ph type="title"/>
          </p:nvPr>
        </p:nvSpPr>
        <p:spPr/>
        <p:txBody>
          <a:bodyPr/>
          <a:lstStyle/>
          <a:p>
            <a:endParaRPr lang="en-GB" dirty="0"/>
          </a:p>
        </p:txBody>
      </p:sp>
      <p:sp>
        <p:nvSpPr>
          <p:cNvPr id="4" name="Speech Bubble: Oval 3">
            <a:extLst>
              <a:ext uri="{FF2B5EF4-FFF2-40B4-BE49-F238E27FC236}">
                <a16:creationId xmlns:a16="http://schemas.microsoft.com/office/drawing/2014/main" id="{45C137FD-E030-3661-54ED-6ECC3C519743}"/>
              </a:ext>
            </a:extLst>
          </p:cNvPr>
          <p:cNvSpPr/>
          <p:nvPr/>
        </p:nvSpPr>
        <p:spPr>
          <a:xfrm>
            <a:off x="468302" y="511349"/>
            <a:ext cx="4378687" cy="2158956"/>
          </a:xfrm>
          <a:prstGeom prst="wedgeEllipseCallout">
            <a:avLst/>
          </a:prstGeom>
          <a:solidFill>
            <a:schemeClr val="bg1"/>
          </a:solidFill>
          <a:ln>
            <a:solidFill>
              <a:schemeClr val="accent6"/>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6"/>
                </a:solidFill>
              </a:rPr>
              <a:t>I’ve just joined slimming world and I've lost half a stone in 2 weeks. </a:t>
            </a:r>
          </a:p>
          <a:p>
            <a:pPr algn="ctr"/>
            <a:r>
              <a:rPr lang="en-US" sz="1600" dirty="0">
                <a:solidFill>
                  <a:schemeClr val="accent6"/>
                </a:solidFill>
              </a:rPr>
              <a:t>I only had the confidence to do that on the back of the allotment project. I'm really proud of myself. </a:t>
            </a:r>
          </a:p>
        </p:txBody>
      </p:sp>
      <p:pic>
        <p:nvPicPr>
          <p:cNvPr id="7" name="Picture 6">
            <a:extLst>
              <a:ext uri="{FF2B5EF4-FFF2-40B4-BE49-F238E27FC236}">
                <a16:creationId xmlns:a16="http://schemas.microsoft.com/office/drawing/2014/main" id="{F666D38B-0D5D-DCF9-6732-2CA9024C76AB}"/>
              </a:ext>
            </a:extLst>
          </p:cNvPr>
          <p:cNvPicPr>
            <a:picLocks noChangeAspect="1"/>
          </p:cNvPicPr>
          <p:nvPr/>
        </p:nvPicPr>
        <p:blipFill>
          <a:blip r:embed="rId2"/>
          <a:stretch>
            <a:fillRect/>
          </a:stretch>
        </p:blipFill>
        <p:spPr>
          <a:xfrm>
            <a:off x="6290604" y="3343928"/>
            <a:ext cx="5783632" cy="3567038"/>
          </a:xfrm>
          <a:prstGeom prst="rect">
            <a:avLst/>
          </a:prstGeom>
        </p:spPr>
      </p:pic>
      <p:sp>
        <p:nvSpPr>
          <p:cNvPr id="10" name="TextBox 9">
            <a:extLst>
              <a:ext uri="{FF2B5EF4-FFF2-40B4-BE49-F238E27FC236}">
                <a16:creationId xmlns:a16="http://schemas.microsoft.com/office/drawing/2014/main" id="{C143776D-0A0B-B4E1-2B22-5A1C19358D1E}"/>
              </a:ext>
            </a:extLst>
          </p:cNvPr>
          <p:cNvSpPr txBox="1"/>
          <p:nvPr/>
        </p:nvSpPr>
        <p:spPr>
          <a:xfrm>
            <a:off x="1202922" y="3188114"/>
            <a:ext cx="4276876" cy="2523768"/>
          </a:xfrm>
          <a:prstGeom prst="rect">
            <a:avLst/>
          </a:prstGeom>
          <a:noFill/>
        </p:spPr>
        <p:txBody>
          <a:bodyPr wrap="none" rtlCol="0">
            <a:spAutoFit/>
          </a:bodyPr>
          <a:lstStyle/>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This program was a critical, reactive AND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proactive treatment for those of us struggling</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 with our mental health.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feel fortunate to have experienced the time</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 on the allotment, met some wonderful people,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learned new skills, spent time in nature and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most of all, felt productive and motivated as a result. </a:t>
            </a:r>
            <a:br>
              <a:rPr lang="en-GB" sz="1400" dirty="0">
                <a:solidFill>
                  <a:schemeClr val="accent6"/>
                </a:solidFill>
                <a:effectLst/>
                <a:latin typeface="Calibri" panose="020F0502020204030204" pitchFamily="34" charset="0"/>
                <a:ea typeface="Calibri" panose="020F0502020204030204" pitchFamily="34" charset="0"/>
              </a:rPr>
            </a:b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Thank you for the opportunity and I am hopeful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that treatments such as this will be </a:t>
            </a:r>
          </a:p>
          <a:p>
            <a:pPr algn="ctr"/>
            <a:r>
              <a:rPr lang="en-GB"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proven and trusted tools worthy of future investment.</a:t>
            </a:r>
            <a:endParaRPr lang="en-GB" sz="1400" dirty="0">
              <a:solidFill>
                <a:schemeClr val="accent6"/>
              </a:solidFill>
              <a:effectLst/>
              <a:latin typeface="Calibri" panose="020F0502020204030204" pitchFamily="34" charset="0"/>
              <a:ea typeface="Calibri" panose="020F0502020204030204" pitchFamily="34" charset="0"/>
            </a:endParaRPr>
          </a:p>
          <a:p>
            <a:endParaRPr lang="en-GB" dirty="0"/>
          </a:p>
        </p:txBody>
      </p:sp>
      <p:sp>
        <p:nvSpPr>
          <p:cNvPr id="11" name="TextBox 10">
            <a:extLst>
              <a:ext uri="{FF2B5EF4-FFF2-40B4-BE49-F238E27FC236}">
                <a16:creationId xmlns:a16="http://schemas.microsoft.com/office/drawing/2014/main" id="{F38551CB-739A-4643-B40D-6E3BAE0F8814}"/>
              </a:ext>
            </a:extLst>
          </p:cNvPr>
          <p:cNvSpPr txBox="1"/>
          <p:nvPr/>
        </p:nvSpPr>
        <p:spPr>
          <a:xfrm>
            <a:off x="6760399" y="4210512"/>
            <a:ext cx="5186868" cy="1600438"/>
          </a:xfrm>
          <a:prstGeom prst="rect">
            <a:avLst/>
          </a:prstGeom>
          <a:noFill/>
        </p:spPr>
        <p:txBody>
          <a:bodyPr wrap="none" rtlCol="0">
            <a:spAutoFit/>
          </a:bodyPr>
          <a:lstStyle/>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 just wanted you to know that I really appreciate all you did for me.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 was in a bad place and coming to the allotment,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 had no worries or anything for a few hours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and it gave me something to look forward to.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 hope things change and we all get back to it before long.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I’m not very good with words and emotions </a:t>
            </a:r>
          </a:p>
          <a:p>
            <a:pPr algn="ctr"/>
            <a:r>
              <a:rPr lang="en-GB" sz="1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but you both will be missed.</a:t>
            </a:r>
            <a:endParaRPr lang="en-GB" sz="1400" dirty="0">
              <a:solidFill>
                <a:schemeClr val="accent6"/>
              </a:solidFill>
              <a:effectLst/>
              <a:latin typeface="Calibri" panose="020F0502020204030204" pitchFamily="34" charset="0"/>
              <a:ea typeface="Calibri" panose="020F0502020204030204" pitchFamily="34" charset="0"/>
            </a:endParaRPr>
          </a:p>
        </p:txBody>
      </p:sp>
      <p:sp>
        <p:nvSpPr>
          <p:cNvPr id="14" name="Content Placeholder 13">
            <a:extLst>
              <a:ext uri="{FF2B5EF4-FFF2-40B4-BE49-F238E27FC236}">
                <a16:creationId xmlns:a16="http://schemas.microsoft.com/office/drawing/2014/main" id="{3181A401-77B9-4A0F-DB13-DE7A896164D4}"/>
              </a:ext>
            </a:extLst>
          </p:cNvPr>
          <p:cNvSpPr>
            <a:spLocks noGrp="1"/>
          </p:cNvSpPr>
          <p:nvPr>
            <p:ph idx="1"/>
          </p:nvPr>
        </p:nvSpPr>
        <p:spPr>
          <a:xfrm rot="10800000" flipV="1">
            <a:off x="5934635" y="221035"/>
            <a:ext cx="6012632" cy="407945"/>
          </a:xfrm>
        </p:spPr>
        <p:txBody>
          <a:bodyPr>
            <a:noAutofit/>
          </a:bodyPr>
          <a:lstStyle/>
          <a:p>
            <a:pPr marL="0" indent="0">
              <a:buNone/>
            </a:pPr>
            <a:r>
              <a:rPr lang="en-GB" sz="2400" dirty="0">
                <a:solidFill>
                  <a:schemeClr val="accent6"/>
                </a:solidFill>
              </a:rPr>
              <a:t>More quotes from the Tonbridge Gardeners</a:t>
            </a:r>
          </a:p>
        </p:txBody>
      </p:sp>
      <p:sp>
        <p:nvSpPr>
          <p:cNvPr id="15" name="TextBox 14">
            <a:extLst>
              <a:ext uri="{FF2B5EF4-FFF2-40B4-BE49-F238E27FC236}">
                <a16:creationId xmlns:a16="http://schemas.microsoft.com/office/drawing/2014/main" id="{EF69DCC5-754A-7B48-B8A8-FEA55818C197}"/>
              </a:ext>
            </a:extLst>
          </p:cNvPr>
          <p:cNvSpPr txBox="1"/>
          <p:nvPr/>
        </p:nvSpPr>
        <p:spPr>
          <a:xfrm>
            <a:off x="4122156" y="1385046"/>
            <a:ext cx="6716171" cy="1169551"/>
          </a:xfrm>
          <a:prstGeom prst="rect">
            <a:avLst/>
          </a:prstGeom>
          <a:noFill/>
        </p:spPr>
        <p:txBody>
          <a:bodyPr wrap="square" rtlCol="0">
            <a:spAutoFit/>
          </a:bodyPr>
          <a:lstStyle/>
          <a:p>
            <a:pPr algn="ctr"/>
            <a:r>
              <a:rPr lang="en-US" sz="1400" dirty="0">
                <a:solidFill>
                  <a:schemeClr val="accent6"/>
                </a:solidFill>
              </a:rPr>
              <a:t>I found that participating in the group, </a:t>
            </a:r>
          </a:p>
          <a:p>
            <a:pPr algn="ctr"/>
            <a:r>
              <a:rPr lang="en-US" sz="1400" dirty="0">
                <a:solidFill>
                  <a:schemeClr val="accent6"/>
                </a:solidFill>
              </a:rPr>
              <a:t>and the social interaction that developed as a result, </a:t>
            </a:r>
          </a:p>
          <a:p>
            <a:pPr algn="ctr"/>
            <a:r>
              <a:rPr lang="en-US" sz="1400" dirty="0">
                <a:solidFill>
                  <a:schemeClr val="accent6"/>
                </a:solidFill>
              </a:rPr>
              <a:t>along with the satisfaction of seeing how the </a:t>
            </a:r>
          </a:p>
          <a:p>
            <a:pPr algn="ctr"/>
            <a:r>
              <a:rPr lang="en-US" sz="1400" dirty="0">
                <a:solidFill>
                  <a:schemeClr val="accent6"/>
                </a:solidFill>
              </a:rPr>
              <a:t>plants were growing was definitely helpful for my mental health. </a:t>
            </a:r>
          </a:p>
          <a:p>
            <a:pPr algn="ctr"/>
            <a:r>
              <a:rPr lang="en-US" sz="1400" dirty="0">
                <a:solidFill>
                  <a:schemeClr val="accent6"/>
                </a:solidFill>
              </a:rPr>
              <a:t>I’m only disappointed that the program is only 8 weeks long. </a:t>
            </a:r>
          </a:p>
        </p:txBody>
      </p:sp>
    </p:spTree>
    <p:extLst>
      <p:ext uri="{BB962C8B-B14F-4D97-AF65-F5344CB8AC3E}">
        <p14:creationId xmlns:p14="http://schemas.microsoft.com/office/powerpoint/2010/main" val="734786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9391E-7A27-912F-732B-BF09CEA7D41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29A4384-9560-287C-8BC2-59F09B9EEE19}"/>
              </a:ext>
            </a:extLst>
          </p:cNvPr>
          <p:cNvPicPr>
            <a:picLocks noChangeAspect="1"/>
          </p:cNvPicPr>
          <p:nvPr/>
        </p:nvPicPr>
        <p:blipFill>
          <a:blip r:embed="rId2"/>
          <a:stretch>
            <a:fillRect/>
          </a:stretch>
        </p:blipFill>
        <p:spPr>
          <a:xfrm>
            <a:off x="0" y="162750"/>
            <a:ext cx="7575714" cy="4418215"/>
          </a:xfrm>
          <a:prstGeom prst="rect">
            <a:avLst/>
          </a:prstGeom>
        </p:spPr>
      </p:pic>
      <p:sp>
        <p:nvSpPr>
          <p:cNvPr id="10" name="TextBox 9">
            <a:extLst>
              <a:ext uri="{FF2B5EF4-FFF2-40B4-BE49-F238E27FC236}">
                <a16:creationId xmlns:a16="http://schemas.microsoft.com/office/drawing/2014/main" id="{6F35E0B5-EB99-DCC4-BFF2-480DEC0E5293}"/>
              </a:ext>
            </a:extLst>
          </p:cNvPr>
          <p:cNvSpPr txBox="1"/>
          <p:nvPr/>
        </p:nvSpPr>
        <p:spPr>
          <a:xfrm>
            <a:off x="175001" y="905232"/>
            <a:ext cx="7449283" cy="2308324"/>
          </a:xfrm>
          <a:prstGeom prst="rect">
            <a:avLst/>
          </a:prstGeom>
          <a:noFill/>
        </p:spPr>
        <p:txBody>
          <a:bodyPr wrap="none" rtlCol="0">
            <a:spAutoFit/>
          </a:bodyPr>
          <a:lstStyle/>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Garden Therapy does exactly what it says on the tin –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it has provided me with some good social connections,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as well as learning a lot about growing vegetables and keeping an allotment;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which I now hope to do myself in the near future.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would say as well that K&amp;S were brilliant - they explained everything so clearly,</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 and were always there to provide a shoulder to cry on if needed - and offer advice.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I loved being outdoors and learning new skills, mixing with a lovely group of people.</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At times I've felt very isolated and lonely - and this provided me with the outlet I needed, </a:t>
            </a:r>
          </a:p>
          <a:p>
            <a:pPr algn="ctr"/>
            <a:r>
              <a:rPr lang="en-US" sz="1400" dirty="0">
                <a:solidFill>
                  <a:schemeClr val="accent6"/>
                </a:solidFill>
                <a:effectLst/>
                <a:latin typeface="Aptos" panose="020B0004020202020204" pitchFamily="34" charset="0"/>
                <a:ea typeface="Aptos" panose="020B0004020202020204" pitchFamily="34" charset="0"/>
                <a:cs typeface="Aptos" panose="020B0004020202020204" pitchFamily="34" charset="0"/>
              </a:rPr>
              <a:t>no other treatment has done that. I would thoroughly recommend it!</a:t>
            </a:r>
          </a:p>
          <a:p>
            <a:endParaRPr lang="en-GB" dirty="0"/>
          </a:p>
        </p:txBody>
      </p:sp>
      <p:sp>
        <p:nvSpPr>
          <p:cNvPr id="14" name="Content Placeholder 13">
            <a:extLst>
              <a:ext uri="{FF2B5EF4-FFF2-40B4-BE49-F238E27FC236}">
                <a16:creationId xmlns:a16="http://schemas.microsoft.com/office/drawing/2014/main" id="{C8B40248-1F79-D143-2C19-975F2FCF3D95}"/>
              </a:ext>
            </a:extLst>
          </p:cNvPr>
          <p:cNvSpPr>
            <a:spLocks noGrp="1"/>
          </p:cNvSpPr>
          <p:nvPr>
            <p:ph idx="1"/>
          </p:nvPr>
        </p:nvSpPr>
        <p:spPr>
          <a:xfrm rot="10800000" flipV="1">
            <a:off x="80682" y="6249434"/>
            <a:ext cx="5824264" cy="407945"/>
          </a:xfrm>
        </p:spPr>
        <p:txBody>
          <a:bodyPr>
            <a:noAutofit/>
          </a:bodyPr>
          <a:lstStyle/>
          <a:p>
            <a:pPr marL="0" indent="0">
              <a:buNone/>
            </a:pPr>
            <a:r>
              <a:rPr lang="en-GB" sz="2400" dirty="0">
                <a:solidFill>
                  <a:schemeClr val="accent6"/>
                </a:solidFill>
              </a:rPr>
              <a:t>More quotes from the Tonbridge Gardeners</a:t>
            </a:r>
          </a:p>
        </p:txBody>
      </p:sp>
      <p:pic>
        <p:nvPicPr>
          <p:cNvPr id="3" name="Picture 2">
            <a:extLst>
              <a:ext uri="{FF2B5EF4-FFF2-40B4-BE49-F238E27FC236}">
                <a16:creationId xmlns:a16="http://schemas.microsoft.com/office/drawing/2014/main" id="{71E5FB08-918D-DDF5-D77D-539CB30B0040}"/>
              </a:ext>
            </a:extLst>
          </p:cNvPr>
          <p:cNvPicPr>
            <a:picLocks noChangeAspect="1"/>
          </p:cNvPicPr>
          <p:nvPr/>
        </p:nvPicPr>
        <p:blipFill>
          <a:blip r:embed="rId3"/>
          <a:stretch>
            <a:fillRect/>
          </a:stretch>
        </p:blipFill>
        <p:spPr>
          <a:xfrm>
            <a:off x="5298143" y="2680447"/>
            <a:ext cx="7305786" cy="4095485"/>
          </a:xfrm>
          <a:prstGeom prst="rect">
            <a:avLst/>
          </a:prstGeom>
        </p:spPr>
      </p:pic>
      <p:sp>
        <p:nvSpPr>
          <p:cNvPr id="16" name="TextBox 15">
            <a:extLst>
              <a:ext uri="{FF2B5EF4-FFF2-40B4-BE49-F238E27FC236}">
                <a16:creationId xmlns:a16="http://schemas.microsoft.com/office/drawing/2014/main" id="{10AB0268-BD4E-6456-1959-10648AC1482F}"/>
              </a:ext>
            </a:extLst>
          </p:cNvPr>
          <p:cNvSpPr txBox="1"/>
          <p:nvPr/>
        </p:nvSpPr>
        <p:spPr>
          <a:xfrm>
            <a:off x="6084843" y="3496458"/>
            <a:ext cx="6069930" cy="2031325"/>
          </a:xfrm>
          <a:prstGeom prst="rect">
            <a:avLst/>
          </a:prstGeom>
          <a:noFill/>
        </p:spPr>
        <p:txBody>
          <a:bodyPr wrap="none" rtlCol="0">
            <a:spAutoFit/>
          </a:bodyPr>
          <a:lstStyle/>
          <a:p>
            <a:pPr algn="ctr"/>
            <a:r>
              <a:rPr lang="en-US" sz="1400" dirty="0">
                <a:solidFill>
                  <a:schemeClr val="accent6"/>
                </a:solidFill>
              </a:rPr>
              <a:t>It gave me the opportunity of being outside and learning skills.</a:t>
            </a:r>
          </a:p>
          <a:p>
            <a:pPr algn="ctr"/>
            <a:r>
              <a:rPr lang="en-US" sz="1400" dirty="0">
                <a:solidFill>
                  <a:schemeClr val="accent6"/>
                </a:solidFill>
              </a:rPr>
              <a:t>The social aspect was beneficial because you get to interact with friendly people </a:t>
            </a:r>
          </a:p>
          <a:p>
            <a:pPr algn="ctr"/>
            <a:r>
              <a:rPr lang="en-US" sz="1400" dirty="0">
                <a:solidFill>
                  <a:schemeClr val="accent6"/>
                </a:solidFill>
              </a:rPr>
              <a:t>some of whom are in a similar situation.</a:t>
            </a:r>
          </a:p>
          <a:p>
            <a:pPr algn="ctr"/>
            <a:r>
              <a:rPr lang="en-US" sz="1400" dirty="0">
                <a:solidFill>
                  <a:schemeClr val="accent6"/>
                </a:solidFill>
              </a:rPr>
              <a:t>It's also a good motivator - I used to put stuff off</a:t>
            </a:r>
          </a:p>
          <a:p>
            <a:pPr algn="ctr"/>
            <a:r>
              <a:rPr lang="en-US" sz="1400" dirty="0">
                <a:solidFill>
                  <a:schemeClr val="accent6"/>
                </a:solidFill>
              </a:rPr>
              <a:t>I'm much more active and proactive now in everyday life; getting stuff done. </a:t>
            </a:r>
          </a:p>
          <a:p>
            <a:pPr algn="ctr"/>
            <a:r>
              <a:rPr lang="en-US" sz="1400" dirty="0">
                <a:solidFill>
                  <a:schemeClr val="accent6"/>
                </a:solidFill>
              </a:rPr>
              <a:t>As a treatment for mental health it's good. </a:t>
            </a:r>
          </a:p>
          <a:p>
            <a:pPr algn="ctr"/>
            <a:r>
              <a:rPr lang="en-US" sz="1400" dirty="0">
                <a:solidFill>
                  <a:schemeClr val="accent6"/>
                </a:solidFill>
              </a:rPr>
              <a:t>It brings you into the present - rather than dwelling on the past </a:t>
            </a:r>
          </a:p>
          <a:p>
            <a:pPr algn="ctr"/>
            <a:r>
              <a:rPr lang="en-US" sz="1400" dirty="0">
                <a:solidFill>
                  <a:schemeClr val="accent6"/>
                </a:solidFill>
              </a:rPr>
              <a:t>or worrying about the future,</a:t>
            </a:r>
          </a:p>
          <a:p>
            <a:pPr algn="ctr"/>
            <a:r>
              <a:rPr lang="en-US" sz="1400" dirty="0">
                <a:solidFill>
                  <a:schemeClr val="accent6"/>
                </a:solidFill>
              </a:rPr>
              <a:t>it grounds you in the now.</a:t>
            </a:r>
          </a:p>
        </p:txBody>
      </p:sp>
    </p:spTree>
    <p:extLst>
      <p:ext uri="{BB962C8B-B14F-4D97-AF65-F5344CB8AC3E}">
        <p14:creationId xmlns:p14="http://schemas.microsoft.com/office/powerpoint/2010/main" val="35463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8DC71-8121-CA25-85D3-08B2153975AD}"/>
              </a:ext>
            </a:extLst>
          </p:cNvPr>
          <p:cNvSpPr>
            <a:spLocks noGrp="1"/>
          </p:cNvSpPr>
          <p:nvPr>
            <p:ph type="title"/>
          </p:nvPr>
        </p:nvSpPr>
        <p:spPr>
          <a:xfrm>
            <a:off x="619125" y="127000"/>
            <a:ext cx="10515600" cy="1325563"/>
          </a:xfrm>
        </p:spPr>
        <p:txBody>
          <a:bodyPr>
            <a:normAutofit/>
          </a:bodyPr>
          <a:lstStyle/>
          <a:p>
            <a:r>
              <a:rPr lang="en-GB" sz="2800" b="1" dirty="0"/>
              <a:t>Prevention References</a:t>
            </a:r>
          </a:p>
        </p:txBody>
      </p:sp>
      <p:sp>
        <p:nvSpPr>
          <p:cNvPr id="3" name="Content Placeholder 2">
            <a:extLst>
              <a:ext uri="{FF2B5EF4-FFF2-40B4-BE49-F238E27FC236}">
                <a16:creationId xmlns:a16="http://schemas.microsoft.com/office/drawing/2014/main" id="{725D4E20-1C80-0A04-16FB-968311D0C855}"/>
              </a:ext>
            </a:extLst>
          </p:cNvPr>
          <p:cNvSpPr>
            <a:spLocks noGrp="1"/>
          </p:cNvSpPr>
          <p:nvPr>
            <p:ph idx="1"/>
          </p:nvPr>
        </p:nvSpPr>
        <p:spPr>
          <a:xfrm>
            <a:off x="838200" y="1044304"/>
            <a:ext cx="10515600" cy="4970733"/>
          </a:xfrm>
        </p:spPr>
        <p:txBody>
          <a:bodyPr>
            <a:normAutofit fontScale="55000" lnSpcReduction="20000"/>
          </a:bodyPr>
          <a:lstStyle/>
          <a:p>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endParaRP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hlinkClick r:id="rId3"/>
              </a:rPr>
              <a:t>https://www.cdc.gov/healthy-weight-growth/physical-activity/index.html</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Vaz et al. A compilation of energy costs of physical activities. Public Health Nutr. 2005;8:1153–83.</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rPr>
              <a:t>Zick et al. Harvesting More Than Vegetables: The Potential Weight Control Benefits of Community Gardening.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Am J Public Health. 2013 Jun;103[6]:1110–1115.</a:t>
            </a: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rPr>
              <a:t>Soga et al. Gardening is beneficial for health: A meta-analysis.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Prev Med Rep. 2016 Nov 14;5:92–99.</a:t>
            </a: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rPr>
              <a:t>Veldheer et al. Gardening is Associated with Better Cardiovascular Health Status Among Older Adults in the US: Analysis of the 2019 Behavioral Risk Factor Surveillance System [BRFSS] Survey.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J Acad Nutr Diet. 2022 Oct 30;123[5]:761–769.</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Gardening for health: a regular dose of gardening. Richard Thompson. Clin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Med (Lond</a:t>
            </a:r>
            <a:r>
              <a:rPr lang="en-US" sz="1800" kern="100" dirty="0">
                <a:latin typeface="Calibri" panose="020F0502020204030204" pitchFamily="34" charset="0"/>
                <a:ea typeface="Calibri" panose="020F0502020204030204" pitchFamily="34" charset="0"/>
                <a:cs typeface="Times New Roman" panose="02020603050405020304" pitchFamily="18" charset="0"/>
              </a:rPr>
              <a: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2018 Jun;18[3]:201–205.</a:t>
            </a:r>
          </a:p>
          <a:p>
            <a:pPr marL="342900" indent="-342900">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Yoshifumi Miyazaki. Walking in the Woods. 2018 Octopus Books.</a:t>
            </a:r>
          </a:p>
          <a:p>
            <a:pPr marL="342900" indent="-342900">
              <a:buFont typeface="+mj-lt"/>
              <a:buAutoNum type="arabicPeriod"/>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Sowah et al. Vitamin D levels and deficiency with different occupations: a systematic review. BMC Public Health. 2017;17:519.</a:t>
            </a:r>
          </a:p>
          <a:p>
            <a:pPr marL="342900" indent="-342900">
              <a:buFont typeface="+mj-lt"/>
              <a:buAutoNum type="arabicPeriod"/>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Kingsley et al.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Associations of Vigorous Gardening With Cardiometabolic Risk Markers for Middle-Aged and Older Adults. Journal of Aging and Physical Activity. </a:t>
            </a:r>
            <a:r>
              <a:rPr lang="en-US" sz="1800" kern="100" dirty="0">
                <a:latin typeface="Calibri" panose="020F0502020204030204" pitchFamily="34" charset="0"/>
                <a:ea typeface="Calibri" panose="020F0502020204030204" pitchFamily="34" charset="0"/>
                <a:cs typeface="Times New Roman" panose="02020603050405020304" pitchFamily="18" charset="0"/>
              </a:rPr>
              <a:t>2021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30: 3: 466–472.</a:t>
            </a: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rPr>
              <a:t>Christie et al. </a:t>
            </a:r>
            <a:r>
              <a:rPr lang="en-US" sz="1800" kern="100" dirty="0">
                <a:latin typeface="Calibri" panose="020F0502020204030204" pitchFamily="34" charset="0"/>
                <a:ea typeface="Calibri" panose="020F0502020204030204" pitchFamily="34" charset="0"/>
                <a:cs typeface="Times New Roman" panose="02020603050405020304" pitchFamily="18" charset="0"/>
              </a:rPr>
              <a:t>Green exercise and cardiovascular health: quantitative evidence from a community conservation intervention in the UK </a:t>
            </a:r>
            <a:r>
              <a:rPr lang="fr-FR" sz="1800" kern="100" dirty="0">
                <a:latin typeface="Calibri" panose="020F0502020204030204" pitchFamily="34" charset="0"/>
                <a:ea typeface="Calibri" panose="020F0502020204030204" pitchFamily="34" charset="0"/>
                <a:cs typeface="Times New Roman" panose="02020603050405020304" pitchFamily="18" charset="0"/>
              </a:rPr>
              <a:t>European Scientific Journal, 2015 11 [26]. pp. 343-356.</a:t>
            </a:r>
          </a:p>
          <a:p>
            <a:pPr marL="342900" indent="-342900">
              <a:buFont typeface="+mj-lt"/>
              <a:buAutoNum type="arabicPeriod"/>
            </a:pPr>
            <a:r>
              <a:rPr lang="fr-FR" sz="1800" kern="100" dirty="0">
                <a:latin typeface="Calibri" panose="020F0502020204030204" pitchFamily="34" charset="0"/>
                <a:ea typeface="Calibri" panose="020F0502020204030204" pitchFamily="34" charset="0"/>
                <a:cs typeface="Times New Roman" panose="02020603050405020304" pitchFamily="18" charset="0"/>
              </a:rPr>
              <a:t>Benedetti et al. </a:t>
            </a:r>
            <a:r>
              <a:rPr lang="en-US" sz="1800" kern="100" dirty="0">
                <a:latin typeface="Calibri" panose="020F0502020204030204" pitchFamily="34" charset="0"/>
                <a:ea typeface="Calibri" panose="020F0502020204030204" pitchFamily="34" charset="0"/>
                <a:cs typeface="Times New Roman" panose="02020603050405020304" pitchFamily="18" charset="0"/>
              </a:rPr>
              <a:t>The Effectiveness of Physical Exercise on Bone Density in Osteoporotic Patients. BioMed Research International. 2018.</a:t>
            </a:r>
          </a:p>
          <a:p>
            <a:pPr marL="342900" indent="-342900">
              <a:buFont typeface="+mj-lt"/>
              <a:buAutoNum type="arabicPeriod"/>
            </a:pPr>
            <a:r>
              <a:rPr lang="en-GB" sz="1800" kern="100" dirty="0">
                <a:latin typeface="Calibri" panose="020F0502020204030204" pitchFamily="34" charset="0"/>
                <a:ea typeface="Calibri" panose="020F0502020204030204" pitchFamily="34" charset="0"/>
                <a:cs typeface="Times New Roman" panose="02020603050405020304" pitchFamily="18" charset="0"/>
              </a:rPr>
              <a:t>T-Y Chen &amp; M Janke. </a:t>
            </a:r>
            <a:r>
              <a:rPr lang="en-US" sz="1800" kern="100" dirty="0">
                <a:latin typeface="Calibri" panose="020F0502020204030204" pitchFamily="34" charset="0"/>
                <a:ea typeface="Calibri" panose="020F0502020204030204" pitchFamily="34" charset="0"/>
                <a:cs typeface="Times New Roman" panose="02020603050405020304" pitchFamily="18" charset="0"/>
              </a:rPr>
              <a:t>Gardening as a Potential Activity to Reduce Falls in Older Adults. Journal of Aging and Physical Activity. 2012 20.1. pp15-31.</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Alaimo et al. Community Gardening Increases Vegetable Intake and Seasonal Eating From Baseline to Harvest: Results from a Mixed Methods Randomized Controlled Trial. Current Developments in Nutrition. 2023. 7. 5. </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Boglarka et al. The contribution of household fruit and vegetable growing to fruit and vegetable self-sufficiency and consumption. Plants, People, Planet. 2023 6.1. pp162-173.</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Van den berg et al. Allotment gardening and health: A comparative survey among allotment gardeners and their neighbors without an allotment. 2010 Environmental Health 9[1]:74.</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De Vries. Nature And Health; The Importance Of Green Space In The Urban Living Environment. Proceeding Green Spaces of the Symposium ‘Open space functions under urban pressure’. Ghent: 19–21 September 2001.</a:t>
            </a:r>
          </a:p>
          <a:p>
            <a:pPr marL="342900" indent="-342900">
              <a:buFont typeface="+mj-lt"/>
              <a:buAutoNum type="arabicPeriod"/>
            </a:pPr>
            <a:r>
              <a:rPr lang="en-US" sz="1800" kern="100" dirty="0">
                <a:latin typeface="Calibri" panose="020F0502020204030204" pitchFamily="34" charset="0"/>
                <a:ea typeface="Calibri" panose="020F0502020204030204" pitchFamily="34" charset="0"/>
                <a:cs typeface="Times New Roman" panose="02020603050405020304" pitchFamily="18" charset="0"/>
              </a:rPr>
              <a:t>Benefits of green infrastructure. Farnham: Forest Research; 2010. Forest Research.</a:t>
            </a:r>
            <a:endParaRPr lang="en-GB" sz="1800"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endParaRPr lang="en-GB" sz="1800" b="1" u="sng"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05215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3E646-52E0-57D6-CD99-71FE4A73F12E}"/>
              </a:ext>
            </a:extLst>
          </p:cNvPr>
          <p:cNvSpPr>
            <a:spLocks noGrp="1"/>
          </p:cNvSpPr>
          <p:nvPr>
            <p:ph type="title"/>
          </p:nvPr>
        </p:nvSpPr>
        <p:spPr>
          <a:xfrm>
            <a:off x="638175" y="189705"/>
            <a:ext cx="10515600" cy="1325563"/>
          </a:xfrm>
        </p:spPr>
        <p:txBody>
          <a:bodyPr>
            <a:normAutofit/>
          </a:bodyPr>
          <a:lstStyle/>
          <a:p>
            <a:r>
              <a:rPr lang="en-GB" sz="2800" b="1" dirty="0"/>
              <a:t>Treatment and Economic References</a:t>
            </a:r>
          </a:p>
        </p:txBody>
      </p:sp>
      <p:sp>
        <p:nvSpPr>
          <p:cNvPr id="3" name="Content Placeholder 2">
            <a:extLst>
              <a:ext uri="{FF2B5EF4-FFF2-40B4-BE49-F238E27FC236}">
                <a16:creationId xmlns:a16="http://schemas.microsoft.com/office/drawing/2014/main" id="{17725F69-093E-E2E4-F7B5-870C0266A921}"/>
              </a:ext>
            </a:extLst>
          </p:cNvPr>
          <p:cNvSpPr>
            <a:spLocks noGrp="1"/>
          </p:cNvSpPr>
          <p:nvPr>
            <p:ph idx="1"/>
          </p:nvPr>
        </p:nvSpPr>
        <p:spPr>
          <a:xfrm>
            <a:off x="838200" y="1035843"/>
            <a:ext cx="10715625" cy="4786313"/>
          </a:xfrm>
        </p:spPr>
        <p:txBody>
          <a:bodyPr>
            <a:noAutofit/>
          </a:bodyPr>
          <a:lstStyle/>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10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Peacock et al. The mental health benefits of green exercise activities and green care. MIND; 2007.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https://psyk-info.regionsyddanmark.dk/dwn109161.pdf</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HM Tu. Effect of horticultural therapy on mental health: A meta-analysis of randomized controlled trials. 2022. Journal of Psychiatric and Mental Health Nursing. Volume 29,4 pp 603-615.</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Briggs et al. The effectiveness of group-based gardening interventions for improving wellbeing and reducing symptoms of mental ill-health in adults: a systematic review and meta-analysis. September 2022 Journal of Mental Health.</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Rueff &amp; Reese. Depression and anxiety: A systematic review on comparing ecotherapy with cognitive behavioral therapy. Journal of Environmental Psychology 2023. 90.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Simons et al. Lifestyle factors and risk of dementia: Dubbo Study of the elderly. Med J Aust. 2006 Jan 16;184[2]:68-70.</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Murroni et al. Effectiveness of Therapeutic Gardens for People with Dementia: A Systematic Review. Int J Environ Res Public Health. 2021 Sep 12;18[18]:9595.</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Lu et al. Horticultural Therapy in Patients With Dementia: A Systematic Review and Meta-Analysis. </a:t>
            </a:r>
            <a:r>
              <a:rPr kumimoji="0" lang="de-DE" sz="1000" b="0" i="0" u="none" strike="noStrike" kern="1200" cap="none" spc="0" normalizeH="0" baseline="0" noProof="0" dirty="0">
                <a:ln>
                  <a:noFill/>
                </a:ln>
                <a:solidFill>
                  <a:prstClr val="black"/>
                </a:solidFill>
                <a:effectLst/>
                <a:uLnTx/>
                <a:uFillTx/>
                <a:latin typeface="Calibri" panose="020F0502020204030204"/>
                <a:ea typeface="+mn-ea"/>
                <a:cs typeface="+mn-cs"/>
              </a:rPr>
              <a:t>Am J Alzheimers Dis Other Demen. 2019 Nov 5;35.</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Uwajeh. Therapeutic gardens as a design approach for optimising the healing environment of patients with Alzheimer's disease and other dementias: A narrative review. 2019. Explore. 15/ 5/ pp352-362</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Oh et al. Assessment of the psychopathological effects of a horticultural therapy program in patients with schizophrenia. Complementary Therapies in Medicine. Volume 36, February 2018, Pages 54-58</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Lu et al. Effectiveness of Horticultural Therapy in People with Schizophrenia: A Systematic Review and Meta-Analysis. Int J Environ Res Public Health. 2021 Jan 22;18[3]:964.</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Soga M. and others, [2017]. Gardening is beneficial for health: A meta-analysis. Preventive Medicine Reports. 5, 92-99. </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Verra M.L. and others, [2012]. Horticultural therapy for patients with chronic musculoskeletal pain: results of a pilot study. Alternative Therapies.18[2] 44–50.</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Vibholm et al. Nature-based rehabilitation for adults with acquired brain injury: a scoping review. International Journal of Environmental Health Research. </a:t>
            </a:r>
            <a:r>
              <a:rPr lang="en-US" sz="1000" dirty="0">
                <a:solidFill>
                  <a:prstClr val="black"/>
                </a:solidFill>
                <a:latin typeface="Calibri" panose="020F0502020204030204"/>
              </a:rPr>
              <a:t>2019. , 30[6], 661-676.</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lang="en-US" sz="1000" dirty="0">
                <a:solidFill>
                  <a:prstClr val="black"/>
                </a:solidFill>
                <a:latin typeface="Calibri" panose="020F0502020204030204"/>
                <a:hlinkClick r:id="rId3"/>
              </a:rPr>
              <a:t>https://www.horatiosgarden.org.uk/what-we-do/</a:t>
            </a:r>
            <a:endParaRPr lang="en-US" sz="1000" dirty="0">
              <a:solidFill>
                <a:prstClr val="black"/>
              </a:solidFill>
              <a:latin typeface="Calibri" panose="020F0502020204030204"/>
            </a:endParaRPr>
          </a:p>
          <a:p>
            <a:pPr marL="342900" indent="-342900">
              <a:buFont typeface="+mj-lt"/>
              <a:buAutoNum type="arabicPeriod" startAt="18"/>
              <a:defRPr/>
            </a:pPr>
            <a:r>
              <a:rPr lang="en-US" sz="1000" dirty="0">
                <a:solidFill>
                  <a:prstClr val="black"/>
                </a:solidFill>
              </a:rPr>
              <a:t>https://www.mind.org.uk/media-a/4424/the-economic-benefits-of-ecominds-report.pdf</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lang="en-US" sz="1000" dirty="0">
                <a:solidFill>
                  <a:prstClr val="black"/>
                </a:solidFill>
                <a:latin typeface="Calibri" panose="020F0502020204030204"/>
                <a:hlinkClick r:id="rId4"/>
              </a:rPr>
              <a:t>https://www.shu.ac.uk/centre-regional-economic-social-research/projects/all-projects/national-evaluation-of-the-preventing-and-tackling-mental-ill-health-green-social-prescribing</a:t>
            </a:r>
            <a:endParaRPr lang="en-US" sz="1000" dirty="0">
              <a:solidFill>
                <a:prstClr val="black"/>
              </a:solidFill>
              <a:latin typeface="Calibri" panose="020F0502020204030204"/>
            </a:endParaRPr>
          </a:p>
          <a:p>
            <a:pPr marL="342900" indent="-342900">
              <a:buFont typeface="+mj-lt"/>
              <a:buAutoNum type="arabicPeriod" startAt="18"/>
              <a:defRPr/>
            </a:pPr>
            <a:r>
              <a:rPr lang="en-US" sz="1000" dirty="0">
                <a:solidFill>
                  <a:prstClr val="black"/>
                </a:solidFill>
                <a:hlinkClick r:id="rId5"/>
              </a:rPr>
              <a:t>https://www.wildlifetrusts.org/sites/default/files/2023-07/23JUN_Health_Report_FINAL%20%281%29.pdf</a:t>
            </a:r>
            <a:endParaRPr lang="en-US" sz="1000" dirty="0">
              <a:solidFill>
                <a:prstClr val="black"/>
              </a:solidFill>
            </a:endParaRP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startAt="18"/>
              <a:tabLst/>
              <a:defRPr/>
            </a:pPr>
            <a:r>
              <a:rPr lang="en-US" sz="1000" dirty="0">
                <a:solidFill>
                  <a:prstClr val="black"/>
                </a:solidFill>
                <a:latin typeface="Calibri" panose="020F0502020204030204"/>
              </a:rPr>
              <a:t>Pretty et al 2011, in Human Wellbeing, Chapter 23: Health Values from Ecosystems</a:t>
            </a:r>
          </a:p>
          <a:p>
            <a:pPr marL="0" indent="0">
              <a:buNone/>
            </a:pPr>
            <a:endParaRPr lang="en-GB" sz="1000" dirty="0"/>
          </a:p>
        </p:txBody>
      </p:sp>
    </p:spTree>
    <p:extLst>
      <p:ext uri="{BB962C8B-B14F-4D97-AF65-F5344CB8AC3E}">
        <p14:creationId xmlns:p14="http://schemas.microsoft.com/office/powerpoint/2010/main" val="3365829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F005B-1750-45B6-21A7-857F45E9DFD2}"/>
              </a:ext>
            </a:extLst>
          </p:cNvPr>
          <p:cNvSpPr>
            <a:spLocks noGrp="1"/>
          </p:cNvSpPr>
          <p:nvPr>
            <p:ph idx="1"/>
          </p:nvPr>
        </p:nvSpPr>
        <p:spPr>
          <a:xfrm>
            <a:off x="838200" y="2374265"/>
            <a:ext cx="10515600" cy="2232569"/>
          </a:xfrm>
        </p:spPr>
        <p:txBody>
          <a:bodyPr/>
          <a:lstStyle/>
          <a:p>
            <a:pPr marL="45720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en-US" sz="2200" b="0" i="1" u="none" strike="noStrike" kern="1200" cap="none" spc="0" normalizeH="0" baseline="0" noProof="0" dirty="0">
                <a:ln>
                  <a:noFill/>
                </a:ln>
                <a:solidFill>
                  <a:prstClr val="black"/>
                </a:solidFill>
                <a:effectLst/>
                <a:uLnTx/>
                <a:uFillTx/>
                <a:latin typeface="Calibri" panose="020F0502020204030204"/>
                <a:ea typeface="+mn-ea"/>
                <a:cs typeface="+mn-cs"/>
              </a:rPr>
              <a:t>“Gardening is unique amongst the creative therapies in drawing on the power of nature’s growth and in the extent to which it brings together the emotional, physical, social, vocational and spiritual aspects of life.”</a:t>
            </a:r>
          </a:p>
          <a:p>
            <a:pPr marL="457200" marR="0" lvl="1" indent="0" algn="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1" indent="0" algn="r"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t>The Well-Gardened Mind.  Sue Stuart-Smith </a:t>
            </a:r>
            <a:br>
              <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Tree>
    <p:extLst>
      <p:ext uri="{BB962C8B-B14F-4D97-AF65-F5344CB8AC3E}">
        <p14:creationId xmlns:p14="http://schemas.microsoft.com/office/powerpoint/2010/main" val="1378931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2CD0A-19E4-1504-6E41-40E258D944E1}"/>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E5C45C5-C0E7-8584-7EDD-AC4A07630B03}"/>
              </a:ext>
            </a:extLst>
          </p:cNvPr>
          <p:cNvSpPr>
            <a:spLocks noGrp="1"/>
          </p:cNvSpPr>
          <p:nvPr>
            <p:ph idx="1"/>
          </p:nvPr>
        </p:nvSpPr>
        <p:spPr/>
        <p:txBody>
          <a:bodyPr>
            <a:normAutofit/>
          </a:bodyPr>
          <a:lstStyle/>
          <a:p>
            <a:pPr marL="0" indent="0">
              <a:buNone/>
            </a:pPr>
            <a:r>
              <a:rPr lang="en-GB" sz="2200" dirty="0"/>
              <a:t>Much is made these days of the benefit that gardens and time spent in nature can have on our wellbeing. Perhaps it was COVID and its lockdowns that helped so many people see the benefit to their physical and mental health, perhaps it’s to do with the wider sense of the need for a safe space in which to nurture, and be nurtured.</a:t>
            </a:r>
          </a:p>
          <a:p>
            <a:pPr marL="0" indent="0">
              <a:buNone/>
            </a:pPr>
            <a:r>
              <a:rPr lang="en-GB" sz="2200" dirty="0"/>
              <a:t>But over and above this understanding, there’s a growing movement and an evidence-base for the active process of therapy in gardens and green-space.</a:t>
            </a:r>
          </a:p>
          <a:p>
            <a:pPr marL="0" indent="0">
              <a:buNone/>
            </a:pPr>
            <a:r>
              <a:rPr lang="en-GB" sz="2200" dirty="0"/>
              <a:t>In these slides we summarise and present this evidence.</a:t>
            </a:r>
          </a:p>
          <a:p>
            <a:pPr marL="0" indent="0">
              <a:buNone/>
            </a:pPr>
            <a:endParaRPr lang="en-GB" sz="2200" dirty="0"/>
          </a:p>
        </p:txBody>
      </p:sp>
    </p:spTree>
    <p:extLst>
      <p:ext uri="{BB962C8B-B14F-4D97-AF65-F5344CB8AC3E}">
        <p14:creationId xmlns:p14="http://schemas.microsoft.com/office/powerpoint/2010/main" val="3568699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92F51-EE29-E98D-DDC2-5A6B92153CDE}"/>
              </a:ext>
            </a:extLst>
          </p:cNvPr>
          <p:cNvSpPr>
            <a:spLocks noGrp="1"/>
          </p:cNvSpPr>
          <p:nvPr>
            <p:ph type="title"/>
          </p:nvPr>
        </p:nvSpPr>
        <p:spPr>
          <a:xfrm>
            <a:off x="234043" y="120196"/>
            <a:ext cx="10515600" cy="1325563"/>
          </a:xfrm>
        </p:spPr>
        <p:txBody>
          <a:bodyPr>
            <a:normAutofit/>
          </a:bodyPr>
          <a:lstStyle/>
          <a:p>
            <a:r>
              <a:rPr lang="en-GB" sz="2800" b="1" dirty="0"/>
              <a:t>As a Preventative Healthcare Intervention</a:t>
            </a:r>
          </a:p>
        </p:txBody>
      </p:sp>
      <p:sp>
        <p:nvSpPr>
          <p:cNvPr id="3" name="Content Placeholder 2">
            <a:extLst>
              <a:ext uri="{FF2B5EF4-FFF2-40B4-BE49-F238E27FC236}">
                <a16:creationId xmlns:a16="http://schemas.microsoft.com/office/drawing/2014/main" id="{E4BF2D4B-8BDB-DD94-55C7-92987B30947D}"/>
              </a:ext>
            </a:extLst>
          </p:cNvPr>
          <p:cNvSpPr>
            <a:spLocks noGrp="1"/>
          </p:cNvSpPr>
          <p:nvPr>
            <p:ph idx="1"/>
          </p:nvPr>
        </p:nvSpPr>
        <p:spPr>
          <a:xfrm>
            <a:off x="522514" y="1273629"/>
            <a:ext cx="10896600" cy="5202918"/>
          </a:xfrm>
        </p:spPr>
        <p:txBody>
          <a:bodyPr>
            <a:normAutofit/>
          </a:bodyPr>
          <a:lstStyle/>
          <a:p>
            <a:pPr marL="0" indent="0">
              <a:buNone/>
            </a:pPr>
            <a:r>
              <a:rPr lang="en-US" sz="2200" dirty="0"/>
              <a:t>Prevention is better than a cure, and there’s a huge preventative impact to tap into here. </a:t>
            </a:r>
          </a:p>
          <a:p>
            <a:pPr marL="0" indent="0">
              <a:buNone/>
            </a:pPr>
            <a:endParaRPr lang="en-US" sz="2200" dirty="0"/>
          </a:p>
          <a:p>
            <a:r>
              <a:rPr lang="en-US" sz="2200" dirty="0"/>
              <a:t>Three hours of moderate gardening burns as many calories as 1 hour in the gym </a:t>
            </a:r>
            <a:r>
              <a:rPr lang="en-US" sz="1400" dirty="0"/>
              <a:t>[1, 2]</a:t>
            </a:r>
            <a:r>
              <a:rPr lang="en-US" sz="2200" dirty="0"/>
              <a:t>.</a:t>
            </a:r>
          </a:p>
          <a:p>
            <a:r>
              <a:rPr lang="en-US" sz="2200" dirty="0"/>
              <a:t>Gardeners as a group are much less likely to be overweight. </a:t>
            </a:r>
            <a:r>
              <a:rPr lang="en-US" sz="2200" kern="1200" dirty="0">
                <a:solidFill>
                  <a:schemeClr val="tx1"/>
                </a:solidFill>
                <a:effectLst/>
                <a:ea typeface="+mn-ea"/>
                <a:cs typeface="+mn-cs"/>
              </a:rPr>
              <a:t>People who garden regularly are much less likely to suffer from obesity - 62% less likely in men, 46% less in women </a:t>
            </a:r>
            <a:r>
              <a:rPr lang="en-US" sz="1400" kern="1200" dirty="0">
                <a:solidFill>
                  <a:schemeClr val="tx1"/>
                </a:solidFill>
                <a:effectLst/>
                <a:ea typeface="+mn-ea"/>
                <a:cs typeface="+mn-cs"/>
              </a:rPr>
              <a:t>[3]</a:t>
            </a:r>
            <a:r>
              <a:rPr lang="en-US" sz="2200" kern="1200" dirty="0">
                <a:solidFill>
                  <a:schemeClr val="tx1"/>
                </a:solidFill>
                <a:effectLst/>
                <a:ea typeface="+mn-ea"/>
                <a:cs typeface="+mn-cs"/>
              </a:rPr>
              <a:t> .</a:t>
            </a:r>
          </a:p>
          <a:p>
            <a:r>
              <a:rPr lang="en-US" sz="2200" dirty="0"/>
              <a:t>Their healthier lifestyles and grown-their-own diet is less likely to lead to diabetes and improved outcomes in cardiovascular health </a:t>
            </a:r>
            <a:r>
              <a:rPr lang="en-US" sz="1400" dirty="0"/>
              <a:t>[4, 5]</a:t>
            </a:r>
            <a:r>
              <a:rPr lang="en-US" sz="2200" dirty="0"/>
              <a:t>.</a:t>
            </a:r>
          </a:p>
          <a:p>
            <a:r>
              <a:rPr lang="en-US" sz="2200" kern="1200" dirty="0">
                <a:solidFill>
                  <a:schemeClr val="tx1"/>
                </a:solidFill>
                <a:effectLst/>
                <a:ea typeface="+mn-ea"/>
                <a:cs typeface="+mn-cs"/>
              </a:rPr>
              <a:t>Heart rate &amp; Blood Pressure impact is seen within minutes </a:t>
            </a:r>
            <a:r>
              <a:rPr lang="en-US" sz="1400" kern="1200" dirty="0">
                <a:solidFill>
                  <a:schemeClr val="tx1"/>
                </a:solidFill>
                <a:effectLst/>
                <a:ea typeface="+mn-ea"/>
                <a:cs typeface="+mn-cs"/>
              </a:rPr>
              <a:t>[6]</a:t>
            </a:r>
            <a:r>
              <a:rPr lang="en-US" sz="2200" kern="1200" dirty="0">
                <a:solidFill>
                  <a:schemeClr val="tx1"/>
                </a:solidFill>
                <a:effectLst/>
                <a:ea typeface="+mn-ea"/>
                <a:cs typeface="+mn-cs"/>
              </a:rPr>
              <a:t>.</a:t>
            </a:r>
          </a:p>
          <a:p>
            <a:r>
              <a:rPr lang="en-US" sz="2200" dirty="0"/>
              <a:t>A</a:t>
            </a:r>
            <a:r>
              <a:rPr lang="en-US" sz="2200" kern="1200" dirty="0">
                <a:solidFill>
                  <a:schemeClr val="tx1"/>
                </a:solidFill>
                <a:effectLst/>
                <a:ea typeface="+mn-ea"/>
                <a:cs typeface="+mn-cs"/>
              </a:rPr>
              <a:t>s is the fall in blood Cortisol levels when spending time in green spaces </a:t>
            </a:r>
            <a:r>
              <a:rPr lang="en-US" sz="1400" kern="1200" dirty="0">
                <a:solidFill>
                  <a:schemeClr val="tx1"/>
                </a:solidFill>
                <a:effectLst/>
                <a:ea typeface="+mn-ea"/>
                <a:cs typeface="+mn-cs"/>
              </a:rPr>
              <a:t>[7]</a:t>
            </a:r>
            <a:r>
              <a:rPr lang="en-US" sz="2200" kern="1200" dirty="0">
                <a:solidFill>
                  <a:schemeClr val="tx1"/>
                </a:solidFill>
                <a:effectLst/>
                <a:ea typeface="+mn-ea"/>
                <a:cs typeface="+mn-cs"/>
              </a:rPr>
              <a:t>.</a:t>
            </a:r>
            <a:r>
              <a:rPr lang="en-GB" sz="2200" dirty="0">
                <a:ea typeface="Calibri" panose="020F0502020204030204" pitchFamily="34" charset="0"/>
                <a:cs typeface="Times New Roman" panose="02020603050405020304" pitchFamily="18" charset="0"/>
              </a:rPr>
              <a:t> As well as being a stress hormone - cortisol is also an immune system suppressant. </a:t>
            </a:r>
            <a:endParaRPr lang="en-GB" sz="2200" dirty="0">
              <a:effectLst/>
              <a:ea typeface="Calibri" panose="020F0502020204030204" pitchFamily="34" charset="0"/>
              <a:cs typeface="Times New Roman" panose="02020603050405020304" pitchFamily="18" charset="0"/>
            </a:endParaRPr>
          </a:p>
          <a:p>
            <a:endParaRPr lang="en-US" sz="2400" kern="1200" dirty="0">
              <a:solidFill>
                <a:schemeClr val="tx1"/>
              </a:solidFill>
              <a:effectLst/>
              <a:latin typeface="+mn-lt"/>
              <a:ea typeface="+mn-ea"/>
              <a:cs typeface="+mn-cs"/>
            </a:endParaRPr>
          </a:p>
          <a:p>
            <a:endParaRPr lang="en-GB" sz="2400" kern="1200" dirty="0">
              <a:solidFill>
                <a:schemeClr val="tx1"/>
              </a:solidFill>
              <a:effectLst/>
              <a:latin typeface="+mn-lt"/>
              <a:ea typeface="+mn-ea"/>
              <a:cs typeface="+mn-cs"/>
            </a:endParaRPr>
          </a:p>
          <a:p>
            <a:endParaRPr lang="en-GB" sz="2400" kern="1200" dirty="0">
              <a:solidFill>
                <a:schemeClr val="tx1"/>
              </a:solidFill>
              <a:effectLst/>
              <a:latin typeface="+mn-lt"/>
              <a:ea typeface="+mn-ea"/>
              <a:cs typeface="+mn-cs"/>
            </a:endParaRPr>
          </a:p>
          <a:p>
            <a:endParaRPr lang="en-US" sz="2400" dirty="0"/>
          </a:p>
          <a:p>
            <a:endParaRPr lang="en-GB" dirty="0"/>
          </a:p>
        </p:txBody>
      </p:sp>
    </p:spTree>
    <p:extLst>
      <p:ext uri="{BB962C8B-B14F-4D97-AF65-F5344CB8AC3E}">
        <p14:creationId xmlns:p14="http://schemas.microsoft.com/office/powerpoint/2010/main" val="99602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908D4-5897-0BFF-DD13-41A9EECDB3D5}"/>
              </a:ext>
            </a:extLst>
          </p:cNvPr>
          <p:cNvSpPr>
            <a:spLocks noGrp="1"/>
          </p:cNvSpPr>
          <p:nvPr>
            <p:ph type="title"/>
          </p:nvPr>
        </p:nvSpPr>
        <p:spPr/>
        <p:txBody>
          <a:bodyPr>
            <a:normAutofit/>
          </a:bodyPr>
          <a:lstStyle/>
          <a:p>
            <a:r>
              <a:rPr lang="en-GB" sz="2800" b="1" dirty="0"/>
              <a:t>More on Prevention</a:t>
            </a:r>
          </a:p>
        </p:txBody>
      </p:sp>
      <p:sp>
        <p:nvSpPr>
          <p:cNvPr id="3" name="Content Placeholder 2">
            <a:extLst>
              <a:ext uri="{FF2B5EF4-FFF2-40B4-BE49-F238E27FC236}">
                <a16:creationId xmlns:a16="http://schemas.microsoft.com/office/drawing/2014/main" id="{7B9AFA86-B093-3ACB-E85F-C6ED66D07D80}"/>
              </a:ext>
            </a:extLst>
          </p:cNvPr>
          <p:cNvSpPr>
            <a:spLocks noGrp="1"/>
          </p:cNvSpPr>
          <p:nvPr>
            <p:ph idx="1"/>
          </p:nvPr>
        </p:nvSpPr>
        <p:spPr>
          <a:xfrm>
            <a:off x="838200" y="1516135"/>
            <a:ext cx="10515600" cy="4351338"/>
          </a:xfrm>
        </p:spPr>
        <p:txBody>
          <a:bodyPr>
            <a:normAutofit fontScale="92500" lnSpcReduction="20000"/>
          </a:bodyPr>
          <a:lstStyle/>
          <a:p>
            <a:pPr>
              <a:lnSpc>
                <a:spcPct val="110000"/>
              </a:lnSpc>
            </a:pPr>
            <a:r>
              <a:rPr lang="en-GB" sz="2400" dirty="0">
                <a:effectLst/>
                <a:ea typeface="Calibri" panose="020F0502020204030204" pitchFamily="34" charset="0"/>
                <a:cs typeface="Times New Roman" panose="02020603050405020304" pitchFamily="18" charset="0"/>
              </a:rPr>
              <a:t>Muscle strength is further helped by the act of gardening </a:t>
            </a:r>
            <a:r>
              <a:rPr lang="en-GB" sz="1500" dirty="0">
                <a:effectLst/>
                <a:ea typeface="Calibri" panose="020F0502020204030204" pitchFamily="34" charset="0"/>
                <a:cs typeface="Times New Roman" panose="02020603050405020304" pitchFamily="18" charset="0"/>
              </a:rPr>
              <a:t>[6]</a:t>
            </a:r>
            <a:r>
              <a:rPr lang="en-GB" sz="2400" dirty="0">
                <a:ea typeface="Calibri" panose="020F0502020204030204" pitchFamily="34" charset="0"/>
                <a:cs typeface="Times New Roman" panose="02020603050405020304" pitchFamily="18" charset="0"/>
              </a:rPr>
              <a:t>.</a:t>
            </a:r>
          </a:p>
          <a:p>
            <a:pPr>
              <a:lnSpc>
                <a:spcPct val="110000"/>
              </a:lnSpc>
            </a:pPr>
            <a:r>
              <a:rPr lang="en-GB" sz="2400" dirty="0">
                <a:ea typeface="Calibri" panose="020F0502020204030204" pitchFamily="34" charset="0"/>
                <a:cs typeface="Times New Roman" panose="02020603050405020304" pitchFamily="18" charset="0"/>
              </a:rPr>
              <a:t>Healthier levels of Vitamin D are seen in gardeners </a:t>
            </a:r>
            <a:r>
              <a:rPr lang="en-GB" sz="1500" dirty="0">
                <a:ea typeface="Calibri" panose="020F0502020204030204" pitchFamily="34" charset="0"/>
                <a:cs typeface="Times New Roman" panose="02020603050405020304" pitchFamily="18" charset="0"/>
              </a:rPr>
              <a:t>[8]</a:t>
            </a:r>
            <a:r>
              <a:rPr lang="en-GB" sz="2400" dirty="0">
                <a:ea typeface="Calibri" panose="020F0502020204030204" pitchFamily="34" charset="0"/>
                <a:cs typeface="Times New Roman" panose="02020603050405020304" pitchFamily="18" charset="0"/>
              </a:rPr>
              <a:t>. This can improve mood, muscle strength, bone health and energy levels.</a:t>
            </a:r>
          </a:p>
          <a:p>
            <a:pPr>
              <a:lnSpc>
                <a:spcPct val="110000"/>
              </a:lnSpc>
            </a:pPr>
            <a:r>
              <a:rPr lang="en-GB" sz="2400" dirty="0">
                <a:effectLst/>
                <a:ea typeface="Calibri" panose="020F0502020204030204" pitchFamily="34" charset="0"/>
                <a:cs typeface="Times New Roman" panose="02020603050405020304" pitchFamily="18" charset="0"/>
              </a:rPr>
              <a:t>In addition, cardiorespiratory fitness is improved </a:t>
            </a:r>
            <a:r>
              <a:rPr lang="en-GB" sz="1500" dirty="0">
                <a:effectLst/>
                <a:ea typeface="Calibri" panose="020F0502020204030204" pitchFamily="34" charset="0"/>
                <a:cs typeface="Times New Roman" panose="02020603050405020304" pitchFamily="18" charset="0"/>
              </a:rPr>
              <a:t>[9,10]</a:t>
            </a:r>
            <a:r>
              <a:rPr lang="en-GB" sz="2400" dirty="0">
                <a:effectLst/>
                <a:ea typeface="Calibri" panose="020F0502020204030204" pitchFamily="34" charset="0"/>
                <a:cs typeface="Times New Roman" panose="02020603050405020304" pitchFamily="18" charset="0"/>
              </a:rPr>
              <a:t>.</a:t>
            </a:r>
          </a:p>
          <a:p>
            <a:pPr>
              <a:lnSpc>
                <a:spcPct val="110000"/>
              </a:lnSpc>
            </a:pPr>
            <a:r>
              <a:rPr lang="en-GB" sz="2400" dirty="0">
                <a:effectLst/>
                <a:ea typeface="Calibri" panose="020F0502020204030204" pitchFamily="34" charset="0"/>
                <a:cs typeface="Times New Roman" panose="02020603050405020304" pitchFamily="18" charset="0"/>
              </a:rPr>
              <a:t>Physical exercise is known to enhance bone density and protect against osteoporosis </a:t>
            </a:r>
            <a:r>
              <a:rPr lang="en-GB" sz="1400" dirty="0">
                <a:effectLst/>
                <a:ea typeface="Calibri" panose="020F0502020204030204" pitchFamily="34" charset="0"/>
                <a:cs typeface="Times New Roman" panose="02020603050405020304" pitchFamily="18" charset="0"/>
              </a:rPr>
              <a:t>[11]</a:t>
            </a:r>
            <a:r>
              <a:rPr lang="en-GB" sz="2400" dirty="0">
                <a:effectLst/>
                <a:ea typeface="Calibri" panose="020F0502020204030204" pitchFamily="34" charset="0"/>
                <a:cs typeface="Times New Roman" panose="02020603050405020304" pitchFamily="18" charset="0"/>
              </a:rPr>
              <a:t>.</a:t>
            </a:r>
          </a:p>
          <a:p>
            <a:pPr>
              <a:lnSpc>
                <a:spcPct val="110000"/>
              </a:lnSpc>
            </a:pPr>
            <a:r>
              <a:rPr lang="en-US" sz="2400" kern="100" dirty="0">
                <a:effectLst/>
                <a:ea typeface="Calibri" panose="020F0502020204030204" pitchFamily="34" charset="0"/>
                <a:cs typeface="Times New Roman" panose="02020603050405020304" pitchFamily="18" charset="0"/>
              </a:rPr>
              <a:t>In 2012, The US Health and Retirement Study showed that gardeners were more likely to pass gait and balance tests, and that they had a 30% reduction in falls </a:t>
            </a:r>
            <a:r>
              <a:rPr lang="en-US" sz="1500" kern="100" dirty="0">
                <a:effectLst/>
                <a:ea typeface="Calibri" panose="020F0502020204030204" pitchFamily="34" charset="0"/>
                <a:cs typeface="Times New Roman" panose="02020603050405020304" pitchFamily="18" charset="0"/>
              </a:rPr>
              <a:t>[12]</a:t>
            </a:r>
            <a:r>
              <a:rPr lang="en-US" sz="2400" kern="100" dirty="0">
                <a:effectLst/>
                <a:ea typeface="Calibri" panose="020F0502020204030204" pitchFamily="34" charset="0"/>
                <a:cs typeface="Times New Roman" panose="02020603050405020304" pitchFamily="18" charset="0"/>
              </a:rPr>
              <a:t>.</a:t>
            </a:r>
            <a:endParaRPr lang="en-GB" sz="2400" kern="100" dirty="0">
              <a:effectLst/>
              <a:ea typeface="Calibri" panose="020F0502020204030204" pitchFamily="34" charset="0"/>
              <a:cs typeface="Times New Roman" panose="02020603050405020304" pitchFamily="18" charset="0"/>
            </a:endParaRPr>
          </a:p>
          <a:p>
            <a:pPr>
              <a:lnSpc>
                <a:spcPct val="110000"/>
              </a:lnSpc>
            </a:pPr>
            <a:r>
              <a:rPr lang="en-GB" sz="2400" kern="100" dirty="0">
                <a:effectLst/>
                <a:ea typeface="Calibri" panose="020F0502020204030204" pitchFamily="34" charset="0"/>
                <a:cs typeface="Times New Roman" panose="02020603050405020304" pitchFamily="18" charset="0"/>
              </a:rPr>
              <a:t>Gardeners eat </a:t>
            </a:r>
            <a:r>
              <a:rPr lang="en-GB" sz="2400" kern="100" dirty="0">
                <a:ea typeface="Calibri" panose="020F0502020204030204" pitchFamily="34" charset="0"/>
                <a:cs typeface="Times New Roman" panose="02020603050405020304" pitchFamily="18" charset="0"/>
              </a:rPr>
              <a:t>more healthily </a:t>
            </a:r>
            <a:r>
              <a:rPr lang="en-GB" sz="1400" kern="100" dirty="0">
                <a:ea typeface="Calibri" panose="020F0502020204030204" pitchFamily="34" charset="0"/>
                <a:cs typeface="Times New Roman" panose="02020603050405020304" pitchFamily="18" charset="0"/>
              </a:rPr>
              <a:t>[13]</a:t>
            </a:r>
            <a:r>
              <a:rPr lang="en-GB" sz="2400" kern="100" dirty="0">
                <a:ea typeface="Calibri" panose="020F0502020204030204" pitchFamily="34" charset="0"/>
                <a:cs typeface="Times New Roman" panose="02020603050405020304" pitchFamily="18" charset="0"/>
              </a:rPr>
              <a:t>. </a:t>
            </a:r>
            <a:r>
              <a:rPr lang="en-GB" sz="2400" kern="100" dirty="0">
                <a:effectLst/>
                <a:ea typeface="Calibri" panose="020F0502020204030204" pitchFamily="34" charset="0"/>
                <a:cs typeface="Times New Roman" panose="02020603050405020304" pitchFamily="18" charset="0"/>
              </a:rPr>
              <a:t>A University of Sheffield study showed that when it comes to the recommended five-a-day portions of fruit or veg, the UK national average falls short at 3.7, but is 70% higher amongst gardeners growing their own who eat on average 6.7 a day </a:t>
            </a:r>
            <a:r>
              <a:rPr lang="en-GB" sz="1400" kern="100" dirty="0">
                <a:effectLst/>
                <a:ea typeface="Calibri" panose="020F0502020204030204" pitchFamily="34" charset="0"/>
                <a:cs typeface="Times New Roman" panose="02020603050405020304" pitchFamily="18" charset="0"/>
              </a:rPr>
              <a:t>[14]</a:t>
            </a:r>
            <a:r>
              <a:rPr lang="en-GB" sz="2400" kern="100" dirty="0">
                <a:effectLst/>
                <a:ea typeface="Calibri" panose="020F0502020204030204" pitchFamily="34" charset="0"/>
                <a:cs typeface="Times New Roman" panose="02020603050405020304" pitchFamily="18" charset="0"/>
              </a:rPr>
              <a:t>.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489242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30CCC-C51B-C165-79AE-A561655CC7F4}"/>
              </a:ext>
            </a:extLst>
          </p:cNvPr>
          <p:cNvSpPr>
            <a:spLocks noGrp="1"/>
          </p:cNvSpPr>
          <p:nvPr>
            <p:ph type="title"/>
          </p:nvPr>
        </p:nvSpPr>
        <p:spPr/>
        <p:txBody>
          <a:bodyPr/>
          <a:lstStyle/>
          <a:p>
            <a:r>
              <a:rPr kumimoji="0" lang="en-GB" sz="2800" b="1" i="0" u="none" strike="noStrike" kern="1200" cap="none" spc="0" normalizeH="0" baseline="0" noProof="0" dirty="0">
                <a:ln>
                  <a:noFill/>
                </a:ln>
                <a:solidFill>
                  <a:prstClr val="black"/>
                </a:solidFill>
                <a:effectLst/>
                <a:uLnTx/>
                <a:uFillTx/>
                <a:latin typeface="Calibri Light" panose="020F0302020204030204"/>
                <a:ea typeface="+mj-ea"/>
                <a:cs typeface="+mj-cs"/>
              </a:rPr>
              <a:t>More on Prevention</a:t>
            </a:r>
            <a:endParaRPr lang="en-GB" dirty="0"/>
          </a:p>
        </p:txBody>
      </p:sp>
      <p:sp>
        <p:nvSpPr>
          <p:cNvPr id="3" name="Content Placeholder 2">
            <a:extLst>
              <a:ext uri="{FF2B5EF4-FFF2-40B4-BE49-F238E27FC236}">
                <a16:creationId xmlns:a16="http://schemas.microsoft.com/office/drawing/2014/main" id="{F50B2976-7CD0-AFA5-DE96-AE947EB2CD1D}"/>
              </a:ext>
            </a:extLst>
          </p:cNvPr>
          <p:cNvSpPr>
            <a:spLocks noGrp="1"/>
          </p:cNvSpPr>
          <p:nvPr>
            <p:ph idx="1"/>
          </p:nvPr>
        </p:nvSpPr>
        <p:spPr/>
        <p:txBody>
          <a:bodyPr>
            <a:normAutofit fontScale="92500"/>
          </a:bodyPr>
          <a:lstStyle/>
          <a:p>
            <a:pPr>
              <a:lnSpc>
                <a:spcPct val="100000"/>
              </a:lnSpc>
            </a:pPr>
            <a:r>
              <a:rPr lang="en-US" sz="2400" dirty="0">
                <a:effectLst/>
                <a:ea typeface="Calibri" panose="020F0502020204030204" pitchFamily="34" charset="0"/>
                <a:cs typeface="Times New Roman" panose="02020603050405020304" pitchFamily="18" charset="0"/>
              </a:rPr>
              <a:t>A study in the Netherlands compared allotment-holders with their non-gardening neighbours. Once all other factors had been adjusted for, gardeners over 60 years of age had better health outcomes in every single measure, and every aspect of their health </a:t>
            </a:r>
            <a:r>
              <a:rPr lang="en-US" sz="1500" dirty="0">
                <a:effectLst/>
                <a:ea typeface="Calibri" panose="020F0502020204030204" pitchFamily="34" charset="0"/>
                <a:cs typeface="Times New Roman" panose="02020603050405020304" pitchFamily="18" charset="0"/>
              </a:rPr>
              <a:t>[15]</a:t>
            </a:r>
            <a:r>
              <a:rPr lang="en-US" sz="2400" dirty="0">
                <a:effectLst/>
                <a:ea typeface="Calibri" panose="020F0502020204030204" pitchFamily="34"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0000"/>
              </a:lnSpc>
            </a:pPr>
            <a:r>
              <a:rPr lang="en-GB" sz="2400" dirty="0">
                <a:effectLst/>
                <a:ea typeface="Calibri" panose="020F0502020204030204" pitchFamily="34" charset="0"/>
                <a:cs typeface="Times New Roman" panose="02020603050405020304" pitchFamily="18" charset="0"/>
              </a:rPr>
              <a:t>Another Dutch study showed every 10% increase in regular exposure to gardens and green space gives an improvement in health equivalent to being five years younger </a:t>
            </a:r>
            <a:r>
              <a:rPr lang="en-GB" sz="1500" dirty="0">
                <a:effectLst/>
                <a:ea typeface="Calibri" panose="020F0502020204030204" pitchFamily="34" charset="0"/>
                <a:cs typeface="Times New Roman" panose="02020603050405020304" pitchFamily="18" charset="0"/>
              </a:rPr>
              <a:t>[16]</a:t>
            </a:r>
            <a:r>
              <a:rPr lang="en-GB" sz="2400" dirty="0">
                <a:effectLst/>
                <a:ea typeface="Calibri" panose="020F0502020204030204" pitchFamily="34" charset="0"/>
                <a:cs typeface="Times New Roman" panose="02020603050405020304" pitchFamily="18" charset="0"/>
              </a:rPr>
              <a:t>. </a:t>
            </a:r>
          </a:p>
          <a:p>
            <a:pPr>
              <a:lnSpc>
                <a:spcPct val="100000"/>
              </a:lnSpc>
            </a:pPr>
            <a:r>
              <a:rPr lang="en-US" sz="2400" kern="100" dirty="0">
                <a:effectLst/>
                <a:ea typeface="Calibri" panose="020F0502020204030204" pitchFamily="34" charset="0"/>
                <a:cs typeface="Times New Roman" panose="02020603050405020304" pitchFamily="18" charset="0"/>
              </a:rPr>
              <a:t>A study on 150,000 gardeners across the whole US showed they </a:t>
            </a:r>
            <a:r>
              <a:rPr lang="en-GB" sz="2400" kern="100" dirty="0">
                <a:effectLst/>
                <a:ea typeface="Calibri" panose="020F0502020204030204" pitchFamily="34" charset="0"/>
                <a:cs typeface="Times New Roman" panose="02020603050405020304" pitchFamily="18" charset="0"/>
              </a:rPr>
              <a:t>had </a:t>
            </a:r>
            <a:r>
              <a:rPr lang="en-US" sz="2400" kern="100" dirty="0">
                <a:effectLst/>
                <a:ea typeface="Calibri" panose="020F0502020204030204" pitchFamily="34" charset="0"/>
                <a:cs typeface="Times New Roman" panose="02020603050405020304" pitchFamily="18" charset="0"/>
              </a:rPr>
              <a:t>better outcomes in terms of CVD health status, lower odds of diabetes, better mental and physical health status, greater fruit and veg intake, and altogether a significantly lower risk of 10-year mortality </a:t>
            </a:r>
            <a:r>
              <a:rPr lang="en-US" sz="1500" kern="100" dirty="0">
                <a:effectLst/>
                <a:ea typeface="Calibri" panose="020F0502020204030204" pitchFamily="34" charset="0"/>
                <a:cs typeface="Times New Roman" panose="02020603050405020304" pitchFamily="18" charset="0"/>
              </a:rPr>
              <a:t>[5]</a:t>
            </a:r>
            <a:r>
              <a:rPr lang="en-US" sz="2400" kern="100" dirty="0">
                <a:effectLst/>
                <a:ea typeface="Calibri" panose="020F0502020204030204" pitchFamily="34"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0000"/>
              </a:lnSpc>
            </a:pPr>
            <a:r>
              <a:rPr lang="en-GB" sz="2400" kern="100" dirty="0">
                <a:effectLst/>
                <a:ea typeface="Calibri" panose="020F0502020204030204" pitchFamily="34" charset="0"/>
                <a:cs typeface="Times New Roman" panose="02020603050405020304" pitchFamily="18" charset="0"/>
              </a:rPr>
              <a:t>The UK Department of Health calculates an increase of only 10% in average exercise by adults would postpone 6000 deaths and save the NHS £500 million annually </a:t>
            </a:r>
            <a:r>
              <a:rPr lang="en-GB" sz="1500" kern="100" dirty="0">
                <a:effectLst/>
                <a:ea typeface="Calibri" panose="020F0502020204030204" pitchFamily="34" charset="0"/>
                <a:cs typeface="Times New Roman" panose="02020603050405020304" pitchFamily="18" charset="0"/>
              </a:rPr>
              <a:t>[17]</a:t>
            </a:r>
            <a:r>
              <a:rPr lang="en-GB" sz="2400" kern="100" dirty="0">
                <a:effectLst/>
                <a:ea typeface="Calibri" panose="020F0502020204030204" pitchFamily="34" charset="0"/>
                <a:cs typeface="Times New Roman" panose="02020603050405020304" pitchFamily="18" charset="0"/>
              </a:rPr>
              <a:t>.</a:t>
            </a:r>
          </a:p>
          <a:p>
            <a:endParaRPr lang="en-GB" dirty="0"/>
          </a:p>
        </p:txBody>
      </p:sp>
    </p:spTree>
    <p:extLst>
      <p:ext uri="{BB962C8B-B14F-4D97-AF65-F5344CB8AC3E}">
        <p14:creationId xmlns:p14="http://schemas.microsoft.com/office/powerpoint/2010/main" val="420721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56A8AC-7934-06F9-FB4F-9E8DF1B3A274}"/>
              </a:ext>
            </a:extLst>
          </p:cNvPr>
          <p:cNvSpPr>
            <a:spLocks noGrp="1"/>
          </p:cNvSpPr>
          <p:nvPr>
            <p:ph idx="1"/>
          </p:nvPr>
        </p:nvSpPr>
        <p:spPr>
          <a:xfrm>
            <a:off x="838200" y="1012371"/>
            <a:ext cx="10515600" cy="5164592"/>
          </a:xfrm>
        </p:spPr>
        <p:txBody>
          <a:bodyPr>
            <a:noAutofit/>
          </a:bodyPr>
          <a:lstStyle/>
          <a:p>
            <a:pPr marL="0" indent="0">
              <a:lnSpc>
                <a:spcPct val="100000"/>
              </a:lnSpc>
              <a:buNone/>
            </a:pPr>
            <a:r>
              <a:rPr lang="en-US" sz="2200" dirty="0"/>
              <a:t>But what about active Green Therapies – or more specifically Social and Therapeutic Horticulture as a Healthcare intervention – as a treatment?</a:t>
            </a:r>
          </a:p>
          <a:p>
            <a:pPr marL="0" indent="0">
              <a:lnSpc>
                <a:spcPct val="100000"/>
              </a:lnSpc>
              <a:buNone/>
            </a:pPr>
            <a:endParaRPr lang="en-US" sz="2200" dirty="0"/>
          </a:p>
          <a:p>
            <a:pPr marL="0" indent="0">
              <a:lnSpc>
                <a:spcPct val="100000"/>
              </a:lnSpc>
              <a:buNone/>
            </a:pPr>
            <a:r>
              <a:rPr lang="en-US" sz="2200" dirty="0"/>
              <a:t>Most of the research has been done on it as an intervention in Mental Healthcare. </a:t>
            </a:r>
          </a:p>
        </p:txBody>
      </p:sp>
    </p:spTree>
    <p:extLst>
      <p:ext uri="{BB962C8B-B14F-4D97-AF65-F5344CB8AC3E}">
        <p14:creationId xmlns:p14="http://schemas.microsoft.com/office/powerpoint/2010/main" val="3172961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7A2A7-CF1A-5021-E7A8-F1309AEC8CD4}"/>
              </a:ext>
            </a:extLst>
          </p:cNvPr>
          <p:cNvSpPr>
            <a:spLocks noGrp="1"/>
          </p:cNvSpPr>
          <p:nvPr>
            <p:ph type="title"/>
          </p:nvPr>
        </p:nvSpPr>
        <p:spPr/>
        <p:txBody>
          <a:bodyPr>
            <a:normAutofit/>
          </a:bodyPr>
          <a:lstStyle/>
          <a:p>
            <a:r>
              <a:rPr lang="en-GB" sz="2800" b="1" dirty="0"/>
              <a:t>As a Treatment for Mental Health Problems </a:t>
            </a:r>
          </a:p>
        </p:txBody>
      </p:sp>
      <p:sp>
        <p:nvSpPr>
          <p:cNvPr id="3" name="Content Placeholder 2">
            <a:extLst>
              <a:ext uri="{FF2B5EF4-FFF2-40B4-BE49-F238E27FC236}">
                <a16:creationId xmlns:a16="http://schemas.microsoft.com/office/drawing/2014/main" id="{27E09581-9360-C185-559D-71027F9AE0AC}"/>
              </a:ext>
            </a:extLst>
          </p:cNvPr>
          <p:cNvSpPr>
            <a:spLocks noGrp="1"/>
          </p:cNvSpPr>
          <p:nvPr>
            <p:ph idx="1"/>
          </p:nvPr>
        </p:nvSpPr>
        <p:spPr/>
        <p:txBody>
          <a:bodyPr>
            <a:normAutofit fontScale="32500" lnSpcReduction="20000"/>
          </a:bodyPr>
          <a:lstStyle/>
          <a:p>
            <a:pPr>
              <a:lnSpc>
                <a:spcPct val="120000"/>
              </a:lnSpc>
            </a:pPr>
            <a:r>
              <a:rPr lang="en-GB" sz="4600" dirty="0">
                <a:effectLst/>
                <a:ea typeface="Calibri" panose="020F0502020204030204" pitchFamily="34" charset="0"/>
                <a:cs typeface="Times New Roman" panose="02020603050405020304" pitchFamily="18" charset="0"/>
              </a:rPr>
              <a:t>MIND compared short walks through a garden with walks in a shopping complex. They found that the former improved mental health, whereas the latter made it worse </a:t>
            </a:r>
            <a:r>
              <a:rPr lang="en-GB" sz="3500" dirty="0">
                <a:effectLst/>
                <a:ea typeface="Calibri" panose="020F0502020204030204" pitchFamily="34" charset="0"/>
                <a:cs typeface="Times New Roman" panose="02020603050405020304" pitchFamily="18" charset="0"/>
              </a:rPr>
              <a:t>[18]</a:t>
            </a:r>
            <a:r>
              <a:rPr lang="en-GB" sz="4600" dirty="0">
                <a:effectLst/>
                <a:ea typeface="Calibri" panose="020F0502020204030204" pitchFamily="34" charset="0"/>
                <a:cs typeface="Times New Roman" panose="02020603050405020304" pitchFamily="18" charset="0"/>
              </a:rPr>
              <a:t>.</a:t>
            </a:r>
            <a:endParaRPr lang="en-US" sz="4600" kern="1200" dirty="0">
              <a:solidFill>
                <a:schemeClr val="tx1"/>
              </a:solidFill>
              <a:effectLst/>
              <a:ea typeface="+mn-ea"/>
              <a:cs typeface="+mn-cs"/>
            </a:endParaRPr>
          </a:p>
          <a:p>
            <a:pPr>
              <a:lnSpc>
                <a:spcPct val="120000"/>
              </a:lnSpc>
            </a:pPr>
            <a:r>
              <a:rPr lang="en-US" sz="4600" dirty="0"/>
              <a:t>Two</a:t>
            </a:r>
            <a:r>
              <a:rPr lang="en-US" sz="4600" kern="1200" dirty="0">
                <a:solidFill>
                  <a:schemeClr val="tx1"/>
                </a:solidFill>
                <a:effectLst/>
                <a:ea typeface="+mn-ea"/>
                <a:cs typeface="+mn-cs"/>
              </a:rPr>
              <a:t> significant meta-analyses showed that Horticultural Therapy had a significant and positive impact on mental health compared with the control groups </a:t>
            </a:r>
            <a:r>
              <a:rPr lang="en-US" sz="3500" kern="1200" dirty="0">
                <a:solidFill>
                  <a:schemeClr val="tx1"/>
                </a:solidFill>
                <a:effectLst/>
                <a:ea typeface="+mn-ea"/>
                <a:cs typeface="+mn-cs"/>
              </a:rPr>
              <a:t>[19, 20]</a:t>
            </a:r>
            <a:r>
              <a:rPr lang="en-US" sz="4600" kern="1200" dirty="0">
                <a:solidFill>
                  <a:schemeClr val="tx1"/>
                </a:solidFill>
                <a:effectLst/>
                <a:ea typeface="+mn-ea"/>
                <a:cs typeface="+mn-cs"/>
              </a:rPr>
              <a:t>.</a:t>
            </a:r>
          </a:p>
          <a:p>
            <a:pPr>
              <a:lnSpc>
                <a:spcPct val="120000"/>
              </a:lnSpc>
            </a:pPr>
            <a:r>
              <a:rPr lang="en-US" sz="4600" kern="1200" dirty="0">
                <a:solidFill>
                  <a:schemeClr val="tx1"/>
                </a:solidFill>
                <a:effectLst/>
                <a:ea typeface="+mn-ea"/>
                <a:cs typeface="+mn-cs"/>
              </a:rPr>
              <a:t>When compared head-to head in patients with depression; 10 weeks of Cognitive Behavioural Therapy </a:t>
            </a:r>
            <a:r>
              <a:rPr lang="en-US" sz="4600" dirty="0"/>
              <a:t>(</a:t>
            </a:r>
            <a:r>
              <a:rPr lang="en-US" sz="4600" kern="1200" dirty="0">
                <a:solidFill>
                  <a:schemeClr val="tx1"/>
                </a:solidFill>
                <a:effectLst/>
                <a:ea typeface="+mn-ea"/>
                <a:cs typeface="+mn-cs"/>
              </a:rPr>
              <a:t>CBT) vs 10 weeks of a Gardening programme (a few hours a week) showed similar outcomes </a:t>
            </a:r>
            <a:r>
              <a:rPr lang="en-US" sz="3500" kern="1200" dirty="0">
                <a:solidFill>
                  <a:schemeClr val="tx1"/>
                </a:solidFill>
                <a:effectLst/>
                <a:ea typeface="+mn-ea"/>
                <a:cs typeface="+mn-cs"/>
              </a:rPr>
              <a:t>[21]</a:t>
            </a:r>
            <a:r>
              <a:rPr lang="en-US" sz="4600" kern="1200" dirty="0">
                <a:solidFill>
                  <a:schemeClr val="tx1"/>
                </a:solidFill>
                <a:effectLst/>
                <a:ea typeface="+mn-ea"/>
                <a:cs typeface="+mn-cs"/>
              </a:rPr>
              <a:t>.</a:t>
            </a:r>
          </a:p>
          <a:p>
            <a:pPr>
              <a:lnSpc>
                <a:spcPct val="120000"/>
              </a:lnSpc>
            </a:pPr>
            <a:r>
              <a:rPr lang="en-US" sz="4600" kern="1200" dirty="0">
                <a:solidFill>
                  <a:schemeClr val="tx1"/>
                </a:solidFill>
                <a:effectLst/>
                <a:ea typeface="+mn-ea"/>
                <a:cs typeface="+mn-cs"/>
              </a:rPr>
              <a:t>Not only does regular gardening impact the risk of Dementia -  reducing it by 36% </a:t>
            </a:r>
            <a:r>
              <a:rPr lang="en-US" sz="3500" kern="1200" dirty="0">
                <a:solidFill>
                  <a:schemeClr val="tx1"/>
                </a:solidFill>
                <a:effectLst/>
                <a:ea typeface="+mn-ea"/>
                <a:cs typeface="+mn-cs"/>
              </a:rPr>
              <a:t>[22]</a:t>
            </a:r>
            <a:r>
              <a:rPr lang="en-US" sz="4600" kern="1200" dirty="0">
                <a:solidFill>
                  <a:schemeClr val="tx1"/>
                </a:solidFill>
                <a:effectLst/>
                <a:ea typeface="+mn-ea"/>
                <a:cs typeface="+mn-cs"/>
              </a:rPr>
              <a:t>. </a:t>
            </a:r>
          </a:p>
          <a:p>
            <a:pPr>
              <a:lnSpc>
                <a:spcPct val="120000"/>
              </a:lnSpc>
            </a:pPr>
            <a:r>
              <a:rPr lang="en-US" sz="4600" dirty="0">
                <a:ea typeface="Calibri" panose="020F0502020204030204" pitchFamily="34" charset="0"/>
                <a:cs typeface="Times New Roman" panose="02020603050405020304" pitchFamily="18" charset="0"/>
              </a:rPr>
              <a:t>…but Gardening therapy can slow its progression, </a:t>
            </a:r>
            <a:r>
              <a:rPr lang="en-GB" sz="4600" dirty="0">
                <a:effectLst/>
                <a:ea typeface="Calibri" panose="020F0502020204030204" pitchFamily="34" charset="0"/>
                <a:cs typeface="Times New Roman" panose="02020603050405020304" pitchFamily="18" charset="0"/>
              </a:rPr>
              <a:t>delaying symptoms of dementia</a:t>
            </a:r>
            <a:r>
              <a:rPr lang="en-GB" sz="3500" dirty="0">
                <a:effectLst/>
                <a:ea typeface="Calibri" panose="020F0502020204030204" pitchFamily="34" charset="0"/>
                <a:cs typeface="Times New Roman" panose="02020603050405020304" pitchFamily="18" charset="0"/>
              </a:rPr>
              <a:t>[23]</a:t>
            </a:r>
            <a:r>
              <a:rPr lang="en-GB" sz="4600" dirty="0">
                <a:effectLst/>
                <a:ea typeface="Calibri" panose="020F0502020204030204" pitchFamily="34" charset="0"/>
                <a:cs typeface="Times New Roman" panose="02020603050405020304" pitchFamily="18" charset="0"/>
              </a:rPr>
              <a:t>. </a:t>
            </a:r>
            <a:r>
              <a:rPr lang="en-US" sz="4600" kern="1200" dirty="0">
                <a:solidFill>
                  <a:schemeClr val="tx1"/>
                </a:solidFill>
                <a:effectLst/>
                <a:ea typeface="+mn-ea"/>
                <a:cs typeface="+mn-cs"/>
              </a:rPr>
              <a:t>The areas showing the greatest effects were Engagement, Agitation, Depression/Mood, Stress, and medication use in people with Dementia. </a:t>
            </a:r>
          </a:p>
          <a:p>
            <a:pPr>
              <a:lnSpc>
                <a:spcPct val="120000"/>
              </a:lnSpc>
            </a:pPr>
            <a:r>
              <a:rPr lang="en-US" sz="4600" dirty="0"/>
              <a:t>Moreover, t</a:t>
            </a:r>
            <a:r>
              <a:rPr lang="en-US" sz="4600" kern="1200" dirty="0">
                <a:solidFill>
                  <a:schemeClr val="tx1"/>
                </a:solidFill>
                <a:effectLst/>
                <a:ea typeface="+mn-ea"/>
                <a:cs typeface="+mn-cs"/>
              </a:rPr>
              <a:t>he intensity of carer support and supervision required.</a:t>
            </a:r>
            <a:r>
              <a:rPr lang="en-GB" sz="4600" kern="100" dirty="0">
                <a:effectLst/>
                <a:ea typeface="Calibri" panose="020F0502020204030204" pitchFamily="34" charset="0"/>
                <a:cs typeface="Times New Roman" panose="02020603050405020304" pitchFamily="18" charset="0"/>
              </a:rPr>
              <a:t> the need for sedatives in the evenings after gardening sessions are reduced </a:t>
            </a:r>
            <a:r>
              <a:rPr lang="en-GB" sz="3500" kern="100" dirty="0">
                <a:effectLst/>
                <a:ea typeface="Calibri" panose="020F0502020204030204" pitchFamily="34" charset="0"/>
                <a:cs typeface="Times New Roman" panose="02020603050405020304" pitchFamily="18" charset="0"/>
              </a:rPr>
              <a:t>[24, 25]</a:t>
            </a:r>
            <a:r>
              <a:rPr lang="en-GB" sz="4600" kern="100" dirty="0">
                <a:effectLst/>
                <a:ea typeface="Calibri" panose="020F0502020204030204" pitchFamily="34" charset="0"/>
                <a:cs typeface="Times New Roman" panose="02020603050405020304" pitchFamily="18" charset="0"/>
              </a:rPr>
              <a:t>.</a:t>
            </a:r>
          </a:p>
          <a:p>
            <a:pPr>
              <a:lnSpc>
                <a:spcPct val="120000"/>
              </a:lnSpc>
            </a:pPr>
            <a:r>
              <a:rPr lang="en-GB" sz="4600" dirty="0">
                <a:effectLst/>
                <a:ea typeface="Calibri" panose="020F0502020204030204" pitchFamily="34" charset="0"/>
                <a:cs typeface="Times New Roman" panose="02020603050405020304" pitchFamily="18" charset="0"/>
              </a:rPr>
              <a:t>Widely used for people with severe mental health problems like Schizophrenia, it can help reduce their Psychotic symptoms </a:t>
            </a:r>
            <a:r>
              <a:rPr lang="en-GB" sz="3500" dirty="0">
                <a:effectLst/>
                <a:ea typeface="Calibri" panose="020F0502020204030204" pitchFamily="34" charset="0"/>
                <a:cs typeface="Times New Roman" panose="02020603050405020304" pitchFamily="18" charset="0"/>
              </a:rPr>
              <a:t>[26]</a:t>
            </a:r>
            <a:r>
              <a:rPr lang="en-GB" sz="4600" dirty="0">
                <a:effectLst/>
                <a:ea typeface="Calibri" panose="020F0502020204030204" pitchFamily="34" charset="0"/>
                <a:cs typeface="Times New Roman" panose="02020603050405020304" pitchFamily="18" charset="0"/>
              </a:rPr>
              <a:t>, and enable their doctors to prescribe lower doses of medication </a:t>
            </a:r>
            <a:r>
              <a:rPr lang="en-GB" sz="3500" dirty="0">
                <a:effectLst/>
                <a:ea typeface="Calibri" panose="020F0502020204030204" pitchFamily="34" charset="0"/>
                <a:cs typeface="Times New Roman" panose="02020603050405020304" pitchFamily="18" charset="0"/>
              </a:rPr>
              <a:t>[27]</a:t>
            </a:r>
            <a:r>
              <a:rPr lang="en-GB" sz="4600" dirty="0">
                <a:effectLst/>
                <a:ea typeface="Calibri" panose="020F0502020204030204" pitchFamily="34" charset="0"/>
                <a:cs typeface="Times New Roman" panose="02020603050405020304" pitchFamily="18" charset="0"/>
              </a:rPr>
              <a:t>.</a:t>
            </a:r>
            <a:r>
              <a:rPr lang="en-US" sz="4600" b="0" i="0" dirty="0">
                <a:solidFill>
                  <a:srgbClr val="283228"/>
                </a:solidFill>
                <a:effectLst/>
              </a:rPr>
              <a:t>­</a:t>
            </a:r>
            <a:endParaRPr lang="en-GB" dirty="0"/>
          </a:p>
        </p:txBody>
      </p:sp>
    </p:spTree>
    <p:extLst>
      <p:ext uri="{BB962C8B-B14F-4D97-AF65-F5344CB8AC3E}">
        <p14:creationId xmlns:p14="http://schemas.microsoft.com/office/powerpoint/2010/main" val="4262291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E97D9-9CDA-4156-5429-3F0B05B2E730}"/>
              </a:ext>
            </a:extLst>
          </p:cNvPr>
          <p:cNvSpPr>
            <a:spLocks noGrp="1"/>
          </p:cNvSpPr>
          <p:nvPr>
            <p:ph type="title"/>
          </p:nvPr>
        </p:nvSpPr>
        <p:spPr/>
        <p:txBody>
          <a:bodyPr>
            <a:normAutofit/>
          </a:bodyPr>
          <a:lstStyle/>
          <a:p>
            <a:r>
              <a:rPr lang="en-GB" sz="2800" b="1" dirty="0"/>
              <a:t>As a Treatment for Physical illness</a:t>
            </a:r>
          </a:p>
        </p:txBody>
      </p:sp>
      <p:sp>
        <p:nvSpPr>
          <p:cNvPr id="3" name="Content Placeholder 2">
            <a:extLst>
              <a:ext uri="{FF2B5EF4-FFF2-40B4-BE49-F238E27FC236}">
                <a16:creationId xmlns:a16="http://schemas.microsoft.com/office/drawing/2014/main" id="{48377CA4-7D47-9BDF-4865-791437A87582}"/>
              </a:ext>
            </a:extLst>
          </p:cNvPr>
          <p:cNvSpPr>
            <a:spLocks noGrp="1"/>
          </p:cNvSpPr>
          <p:nvPr>
            <p:ph idx="1"/>
          </p:nvPr>
        </p:nvSpPr>
        <p:spPr/>
        <p:txBody>
          <a:bodyPr>
            <a:normAutofit/>
          </a:bodyPr>
          <a:lstStyle/>
          <a:p>
            <a:pPr>
              <a:lnSpc>
                <a:spcPct val="100000"/>
              </a:lnSpc>
            </a:pPr>
            <a:r>
              <a:rPr lang="en-US" sz="2200" dirty="0">
                <a:effectLst/>
                <a:ea typeface="Calibri" panose="020F0502020204030204" pitchFamily="34" charset="0"/>
                <a:cs typeface="Times New Roman" panose="02020603050405020304" pitchFamily="18" charset="0"/>
              </a:rPr>
              <a:t>A meta-analysis of the effects of gardening on health found that horticultural therapy showed reductions in depression, anxiety, and body mass index, as well as increases in life satisfaction, quality of life, and sense of community </a:t>
            </a:r>
            <a:r>
              <a:rPr lang="en-US" sz="1400" dirty="0">
                <a:effectLst/>
                <a:ea typeface="Calibri" panose="020F0502020204030204" pitchFamily="34" charset="0"/>
                <a:cs typeface="Times New Roman" panose="02020603050405020304" pitchFamily="18" charset="0"/>
              </a:rPr>
              <a:t>[28]</a:t>
            </a:r>
            <a:r>
              <a:rPr lang="en-US" sz="2200" dirty="0">
                <a:effectLst/>
                <a:ea typeface="Calibri" panose="020F0502020204030204" pitchFamily="34" charset="0"/>
                <a:cs typeface="Times New Roman" panose="02020603050405020304" pitchFamily="18" charset="0"/>
              </a:rPr>
              <a:t>.</a:t>
            </a:r>
          </a:p>
          <a:p>
            <a:pPr>
              <a:lnSpc>
                <a:spcPct val="100000"/>
              </a:lnSpc>
            </a:pPr>
            <a:r>
              <a:rPr lang="en-US" sz="2200" dirty="0">
                <a:solidFill>
                  <a:srgbClr val="283228"/>
                </a:solidFill>
              </a:rPr>
              <a:t>For patients with chronic back pain or fibromyalgia Horticultural Therapy showed significant improvements in physical and mental health, in anxiety and reported pain </a:t>
            </a:r>
            <a:r>
              <a:rPr lang="en-US" sz="1400" dirty="0">
                <a:solidFill>
                  <a:srgbClr val="283228"/>
                </a:solidFill>
              </a:rPr>
              <a:t>[29]</a:t>
            </a:r>
            <a:r>
              <a:rPr lang="en-US" sz="2200" dirty="0">
                <a:solidFill>
                  <a:srgbClr val="283228"/>
                </a:solidFill>
              </a:rPr>
              <a:t>. </a:t>
            </a:r>
            <a:endParaRPr lang="en-GB" sz="2200" dirty="0"/>
          </a:p>
          <a:p>
            <a:pPr>
              <a:lnSpc>
                <a:spcPct val="100000"/>
              </a:lnSpc>
            </a:pPr>
            <a:r>
              <a:rPr lang="en-GB" sz="2200" dirty="0">
                <a:effectLst/>
                <a:ea typeface="Calibri" panose="020F0502020204030204" pitchFamily="34" charset="0"/>
                <a:cs typeface="Times New Roman" panose="02020603050405020304" pitchFamily="18" charset="0"/>
              </a:rPr>
              <a:t>In </a:t>
            </a:r>
            <a:r>
              <a:rPr lang="en-GB" sz="2200" dirty="0">
                <a:ea typeface="Calibri" panose="020F0502020204030204" pitchFamily="34" charset="0"/>
                <a:cs typeface="Times New Roman" panose="02020603050405020304" pitchFamily="18" charset="0"/>
              </a:rPr>
              <a:t>Brain-injured patients it showed</a:t>
            </a:r>
            <a:r>
              <a:rPr lang="en-GB" sz="2200" dirty="0">
                <a:effectLst/>
                <a:ea typeface="Calibri" panose="020F0502020204030204" pitchFamily="34" charset="0"/>
                <a:cs typeface="Times New Roman" panose="02020603050405020304" pitchFamily="18" charset="0"/>
              </a:rPr>
              <a:t> improved sensory-motor and cognitive function, as well as their quality of life </a:t>
            </a:r>
            <a:r>
              <a:rPr lang="en-GB" sz="1400" dirty="0">
                <a:effectLst/>
                <a:ea typeface="Calibri" panose="020F0502020204030204" pitchFamily="34" charset="0"/>
                <a:cs typeface="Times New Roman" panose="02020603050405020304" pitchFamily="18" charset="0"/>
              </a:rPr>
              <a:t>[30]</a:t>
            </a:r>
            <a:r>
              <a:rPr lang="en-GB" sz="2200" dirty="0">
                <a:effectLst/>
                <a:ea typeface="Calibri" panose="020F0502020204030204" pitchFamily="34" charset="0"/>
                <a:cs typeface="Times New Roman" panose="02020603050405020304" pitchFamily="18" charset="0"/>
              </a:rPr>
              <a:t>.</a:t>
            </a:r>
          </a:p>
          <a:p>
            <a:pPr>
              <a:lnSpc>
                <a:spcPct val="100000"/>
              </a:lnSpc>
            </a:pPr>
            <a:r>
              <a:rPr lang="en-GB" sz="2200" dirty="0">
                <a:ea typeface="Calibri" panose="020F0502020204030204" pitchFamily="34" charset="0"/>
                <a:cs typeface="Times New Roman" panose="02020603050405020304" pitchFamily="18" charset="0"/>
              </a:rPr>
              <a:t>In Spinal Units with a Horatio’s (therapy) Garden, </a:t>
            </a:r>
            <a:r>
              <a:rPr lang="en-US" sz="2200" dirty="0">
                <a:ea typeface="Calibri" panose="020F0502020204030204" pitchFamily="34" charset="0"/>
                <a:cs typeface="Times New Roman" panose="02020603050405020304" pitchFamily="18" charset="0"/>
              </a:rPr>
              <a:t>100% of people with spinal injuries see an improvement in their wellbeing, with 95% reporting that the gardens have improved their mental health </a:t>
            </a:r>
            <a:r>
              <a:rPr lang="en-US" sz="1400" dirty="0">
                <a:ea typeface="Calibri" panose="020F0502020204030204" pitchFamily="34" charset="0"/>
                <a:cs typeface="Times New Roman" panose="02020603050405020304" pitchFamily="18" charset="0"/>
              </a:rPr>
              <a:t>[31]</a:t>
            </a:r>
            <a:r>
              <a:rPr lang="en-US" sz="2200" dirty="0">
                <a:ea typeface="Calibri" panose="020F0502020204030204" pitchFamily="34" charset="0"/>
                <a:cs typeface="Times New Roman" panose="02020603050405020304" pitchFamily="18" charset="0"/>
              </a:rPr>
              <a:t>.</a:t>
            </a:r>
            <a:endParaRPr lang="en-GB" sz="2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065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10106</TotalTime>
  <Words>3324</Words>
  <Application>Microsoft Office PowerPoint</Application>
  <PresentationFormat>Widescreen</PresentationFormat>
  <Paragraphs>189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Calibri Light</vt:lpstr>
      <vt:lpstr>Office Theme</vt:lpstr>
      <vt:lpstr>Why Social and Therapeutic Horticulture?</vt:lpstr>
      <vt:lpstr>PowerPoint Presentation</vt:lpstr>
      <vt:lpstr>PowerPoint Presentation</vt:lpstr>
      <vt:lpstr>As a Preventative Healthcare Intervention</vt:lpstr>
      <vt:lpstr>More on Prevention</vt:lpstr>
      <vt:lpstr>More on Prevention</vt:lpstr>
      <vt:lpstr>PowerPoint Presentation</vt:lpstr>
      <vt:lpstr>As a Treatment for Mental Health Problems </vt:lpstr>
      <vt:lpstr>As a Treatment for Physical illness</vt:lpstr>
      <vt:lpstr>Then there are the “side effects”: </vt:lpstr>
      <vt:lpstr>…and the Economic arguments:</vt:lpstr>
      <vt:lpstr>PowerPoint Presentation</vt:lpstr>
      <vt:lpstr>PowerPoint Presentation</vt:lpstr>
      <vt:lpstr>PowerPoint Presentation</vt:lpstr>
      <vt:lpstr>PowerPoint Presentation</vt:lpstr>
      <vt:lpstr>PowerPoint Presentation</vt:lpstr>
      <vt:lpstr>PowerPoint Presentation</vt:lpstr>
      <vt:lpstr>Prevention References</vt:lpstr>
      <vt:lpstr>Treatment and Economic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CLAXTON, Richard (WARDERS MEDICAL CENTRE)</dc:creator>
  <cp:lastModifiedBy>CLAXTON, Richard (WARDERS MEDICAL CENTRE)</cp:lastModifiedBy>
  <cp:revision>27</cp:revision>
  <dcterms:created xsi:type="dcterms:W3CDTF">2024-11-11T11:56:59Z</dcterms:created>
  <dcterms:modified xsi:type="dcterms:W3CDTF">2025-03-19T06:46:48Z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